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2" r:id="rId1"/>
  </p:sldMasterIdLst>
  <p:notesMasterIdLst>
    <p:notesMasterId r:id="rId25"/>
  </p:notesMasterIdLst>
  <p:sldIdLst>
    <p:sldId id="260" r:id="rId2"/>
    <p:sldId id="282" r:id="rId3"/>
    <p:sldId id="300" r:id="rId4"/>
    <p:sldId id="268" r:id="rId5"/>
    <p:sldId id="279" r:id="rId6"/>
    <p:sldId id="304" r:id="rId7"/>
    <p:sldId id="277" r:id="rId8"/>
    <p:sldId id="305" r:id="rId9"/>
    <p:sldId id="302" r:id="rId10"/>
    <p:sldId id="301" r:id="rId11"/>
    <p:sldId id="287" r:id="rId12"/>
    <p:sldId id="303" r:id="rId13"/>
    <p:sldId id="284" r:id="rId14"/>
    <p:sldId id="270" r:id="rId15"/>
    <p:sldId id="289" r:id="rId16"/>
    <p:sldId id="290" r:id="rId17"/>
    <p:sldId id="288" r:id="rId18"/>
    <p:sldId id="307" r:id="rId19"/>
    <p:sldId id="306" r:id="rId20"/>
    <p:sldId id="298" r:id="rId21"/>
    <p:sldId id="273" r:id="rId22"/>
    <p:sldId id="286" r:id="rId23"/>
    <p:sldId id="29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4753"/>
    <a:srgbClr val="C01021"/>
    <a:srgbClr val="F993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493" autoAdjust="0"/>
    <p:restoredTop sz="94434" autoAdjust="0"/>
  </p:normalViewPr>
  <p:slideViewPr>
    <p:cSldViewPr snapToGrid="0">
      <p:cViewPr>
        <p:scale>
          <a:sx n="130" d="100"/>
          <a:sy n="130" d="100"/>
        </p:scale>
        <p:origin x="952" y="1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How Often They Eat Out In</a:t>
            </a:r>
          </a:p>
        </c:rich>
      </c:tx>
      <c:layout>
        <c:manualLayout>
          <c:xMode val="edge"/>
          <c:yMode val="edge"/>
          <c:x val="0.11270767624635156"/>
          <c:y val="0.1172839506172839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Sheet4!$A$1</c:f>
              <c:strCache>
                <c:ptCount val="1"/>
                <c:pt idx="0">
                  <c:v>India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Sheet4!$B$1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75-3941-BC1D-89385DD7366F}"/>
            </c:ext>
          </c:extLst>
        </c:ser>
        <c:ser>
          <c:idx val="1"/>
          <c:order val="1"/>
          <c:tx>
            <c:strRef>
              <c:f>Sheet4!$A$2</c:f>
              <c:strCache>
                <c:ptCount val="1"/>
                <c:pt idx="0">
                  <c:v>UK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Sheet4!$B$2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975-3941-BC1D-89385DD7366F}"/>
            </c:ext>
          </c:extLst>
        </c:ser>
        <c:ser>
          <c:idx val="2"/>
          <c:order val="2"/>
          <c:tx>
            <c:strRef>
              <c:f>Sheet4!$A$3</c:f>
              <c:strCache>
                <c:ptCount val="1"/>
                <c:pt idx="0">
                  <c:v>USA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Sheet4!$B$3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975-3941-BC1D-89385DD7366F}"/>
            </c:ext>
          </c:extLst>
        </c:ser>
        <c:ser>
          <c:idx val="3"/>
          <c:order val="3"/>
          <c:tx>
            <c:strRef>
              <c:f>Sheet4!$A$4</c:f>
              <c:strCache>
                <c:ptCount val="1"/>
                <c:pt idx="0">
                  <c:v>Singapore</c:v>
                </c:pt>
              </c:strCache>
            </c:strRef>
          </c:tx>
          <c:spPr>
            <a:solidFill>
              <a:schemeClr val="accent4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Sheet4!$B$4</c:f>
              <c:numCache>
                <c:formatCode>General</c:formatCode>
                <c:ptCount val="1"/>
                <c:pt idx="0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975-3941-BC1D-89385DD7366F}"/>
            </c:ext>
          </c:extLst>
        </c:ser>
        <c:ser>
          <c:idx val="4"/>
          <c:order val="4"/>
          <c:tx>
            <c:strRef>
              <c:f>Sheet4!$A$5</c:f>
              <c:strCache>
                <c:ptCount val="1"/>
                <c:pt idx="0">
                  <c:v>Thailand</c:v>
                </c:pt>
              </c:strCache>
            </c:strRef>
          </c:tx>
          <c:spPr>
            <a:solidFill>
              <a:schemeClr val="accent5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Sheet4!$B$5</c:f>
              <c:numCache>
                <c:formatCode>General</c:formatCode>
                <c:ptCount val="1"/>
                <c:pt idx="0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975-3941-BC1D-89385DD7366F}"/>
            </c:ext>
          </c:extLst>
        </c:ser>
        <c:ser>
          <c:idx val="5"/>
          <c:order val="5"/>
          <c:tx>
            <c:strRef>
              <c:f>Sheet4!$A$6</c:f>
              <c:strCache>
                <c:ptCount val="1"/>
                <c:pt idx="0">
                  <c:v>China</c:v>
                </c:pt>
              </c:strCache>
            </c:strRef>
          </c:tx>
          <c:spPr>
            <a:solidFill>
              <a:schemeClr val="accent6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Sheet4!$B$6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975-3941-BC1D-89385DD7366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363714896"/>
        <c:axId val="1363725776"/>
      </c:barChart>
      <c:catAx>
        <c:axId val="13637148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3725776"/>
        <c:crosses val="autoZero"/>
        <c:auto val="1"/>
        <c:lblAlgn val="ctr"/>
        <c:lblOffset val="100"/>
        <c:noMultiLvlLbl val="0"/>
      </c:catAx>
      <c:valAx>
        <c:axId val="136372577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3714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</a:t>
            </a:r>
            <a:r>
              <a:rPr lang="en-US" baseline="0"/>
              <a:t> Disposable Income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spPr>
            <a:solidFill>
              <a:srgbClr val="7030A0"/>
            </a:solidFill>
            <a:ln>
              <a:solidFill>
                <a:srgbClr val="0070C0"/>
              </a:solidFill>
            </a:ln>
            <a:effectLst/>
            <a:sp3d>
              <a:contourClr>
                <a:srgbClr val="0070C0"/>
              </a:contourClr>
            </a:sp3d>
          </c:spPr>
          <c:invertIfNegative val="0"/>
          <c:cat>
            <c:strRef>
              <c:f>Sheet5!$A$1:$A$3</c:f>
              <c:strCache>
                <c:ptCount val="3"/>
                <c:pt idx="0">
                  <c:v>2011-12</c:v>
                </c:pt>
                <c:pt idx="1">
                  <c:v>2016-17</c:v>
                </c:pt>
                <c:pt idx="2">
                  <c:v>2021-22</c:v>
                </c:pt>
              </c:strCache>
            </c:strRef>
          </c:cat>
          <c:val>
            <c:numRef>
              <c:f>Sheet5!$B$1:$B$3</c:f>
              <c:numCache>
                <c:formatCode>General</c:formatCode>
                <c:ptCount val="3"/>
                <c:pt idx="0">
                  <c:v>77000</c:v>
                </c:pt>
                <c:pt idx="1">
                  <c:v>100900</c:v>
                </c:pt>
                <c:pt idx="2">
                  <c:v>132850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EB-D642-8A19-55C4CA69E7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363721424"/>
        <c:axId val="1363723056"/>
        <c:axId val="0"/>
      </c:bar3DChart>
      <c:catAx>
        <c:axId val="1363721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3723056"/>
        <c:crosses val="autoZero"/>
        <c:auto val="1"/>
        <c:lblAlgn val="ctr"/>
        <c:lblOffset val="100"/>
        <c:noMultiLvlLbl val="0"/>
      </c:catAx>
      <c:valAx>
        <c:axId val="1363723056"/>
        <c:scaling>
          <c:orientation val="minMax"/>
        </c:scaling>
        <c:delete val="0"/>
        <c:axPos val="l"/>
        <c:majorGridlines>
          <c:spPr>
            <a:ln w="28575" cap="flat" cmpd="sng" algn="ctr">
              <a:solidFill>
                <a:srgbClr val="0070C0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3721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accent5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India</a:t>
            </a:r>
            <a:r>
              <a:rPr lang="en-US" baseline="0"/>
              <a:t> - Age Distribution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spPr>
            <a:ln>
              <a:solidFill>
                <a:schemeClr val="accent1"/>
              </a:solidFill>
            </a:ln>
          </c:spPr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accent1"/>
                </a:solidFill>
              </a:ln>
              <a:effectLst/>
              <a:sp3d>
                <a:contourClr>
                  <a:schemeClr val="accen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337-1A4E-9D43-124095C60EC9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accent1"/>
                </a:solidFill>
              </a:ln>
              <a:effectLst/>
              <a:sp3d>
                <a:contourClr>
                  <a:schemeClr val="accen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337-1A4E-9D43-124095C60EC9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accent1"/>
                </a:solidFill>
              </a:ln>
              <a:effectLst/>
              <a:sp3d>
                <a:contourClr>
                  <a:schemeClr val="accen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0337-1A4E-9D43-124095C60EC9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accent1"/>
                </a:solidFill>
              </a:ln>
              <a:effectLst/>
              <a:sp3d>
                <a:contourClr>
                  <a:schemeClr val="accen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0337-1A4E-9D43-124095C60EC9}"/>
              </c:ext>
            </c:extLst>
          </c:dPt>
          <c:cat>
            <c:strRef>
              <c:f>Sheet3!$A$1:$A$4</c:f>
              <c:strCache>
                <c:ptCount val="4"/>
                <c:pt idx="0">
                  <c:v>0-21 Years</c:v>
                </c:pt>
                <c:pt idx="1">
                  <c:v>21-50 Years</c:v>
                </c:pt>
                <c:pt idx="2">
                  <c:v>50-60 Years</c:v>
                </c:pt>
                <c:pt idx="3">
                  <c:v>60+ Years</c:v>
                </c:pt>
              </c:strCache>
            </c:strRef>
          </c:cat>
          <c:val>
            <c:numRef>
              <c:f>Sheet3!$B$1:$B$4</c:f>
              <c:numCache>
                <c:formatCode>General</c:formatCode>
                <c:ptCount val="4"/>
                <c:pt idx="0">
                  <c:v>41.2</c:v>
                </c:pt>
                <c:pt idx="1">
                  <c:v>44.7</c:v>
                </c:pt>
                <c:pt idx="2">
                  <c:v>8.6</c:v>
                </c:pt>
                <c:pt idx="3">
                  <c:v>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337-1A4E-9D43-124095C60E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accent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E395D-62CB-447E-BD08-11E805417D0B}" type="datetimeFigureOut">
              <a:rPr lang="en-US" smtClean="0"/>
              <a:t>10/1/21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0ECDC2-5A63-49D5-BC07-7C0B0C0E82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847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1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723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913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131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270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372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008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429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6255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940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561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3900-E07F-4BA6-B3F2-2164D0E6C850}" type="datetime1">
              <a:rPr lang="en-US" smtClean="0"/>
              <a:t>10/1/21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099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EB76-CFEC-42A3-A460-F73A45093F28}" type="datetime1">
              <a:rPr lang="en-US" smtClean="0"/>
              <a:t>10/1/21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579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711C0-01FE-4C70-97DC-08C5C1E7C2D5}" type="datetime1">
              <a:rPr lang="en-US" smtClean="0"/>
              <a:t>10/1/21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709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6598-DE4C-4537-85AF-5CE39C6D3E6A}" type="datetime1">
              <a:rPr lang="en-US" smtClean="0"/>
              <a:t>10/1/21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32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CB4B8-6403-494D-8936-6DA195B26D10}" type="datetime1">
              <a:rPr lang="en-US" smtClean="0"/>
              <a:t>10/1/21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735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6B00A-284E-41B7-99F9-AC5DF27011A5}" type="datetime1">
              <a:rPr lang="en-US" smtClean="0"/>
              <a:t>10/1/21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049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5CF07-1A13-46D7-9A50-E7A331A8846F}" type="datetime1">
              <a:rPr lang="en-US" smtClean="0"/>
              <a:t>10/1/21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218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65C4-5B4D-444E-A028-BC75FFFA34E1}" type="datetime1">
              <a:rPr lang="en-US" smtClean="0"/>
              <a:t>10/1/21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666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B32B-8452-42F5-8A49-0EAC6B263FB5}" type="datetime1">
              <a:rPr lang="en-US" smtClean="0"/>
              <a:t>10/1/21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105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DE974-F603-4D77-91E7-437BD39054A2}" type="datetime1">
              <a:rPr lang="en-US" smtClean="0"/>
              <a:t>10/1/21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92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D9F48-0372-4A1C-B4D7-019519F70BD6}" type="datetime1">
              <a:rPr lang="en-US" smtClean="0"/>
              <a:t>10/1/21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026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041F9-9405-4496-B014-DB95F40DD5BA}" type="datetime1">
              <a:rPr lang="en-US" smtClean="0"/>
              <a:t>10/1/21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39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3" r:id="rId1"/>
    <p:sldLayoutId id="2147484094" r:id="rId2"/>
    <p:sldLayoutId id="2147484095" r:id="rId3"/>
    <p:sldLayoutId id="2147484096" r:id="rId4"/>
    <p:sldLayoutId id="2147484097" r:id="rId5"/>
    <p:sldLayoutId id="2147484098" r:id="rId6"/>
    <p:sldLayoutId id="2147484099" r:id="rId7"/>
    <p:sldLayoutId id="2147484100" r:id="rId8"/>
    <p:sldLayoutId id="2147484101" r:id="rId9"/>
    <p:sldLayoutId id="2147484102" r:id="rId10"/>
    <p:sldLayoutId id="214748410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9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1.png"/><Relationship Id="rId5" Type="http://schemas.openxmlformats.org/officeDocument/2006/relationships/image" Target="../media/image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6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7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8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43.png"/><Relationship Id="rId2" Type="http://schemas.openxmlformats.org/officeDocument/2006/relationships/image" Target="../media/image2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2.png"/><Relationship Id="rId5" Type="http://schemas.openxmlformats.org/officeDocument/2006/relationships/image" Target="../media/image5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9.png"/><Relationship Id="rId5" Type="http://schemas.openxmlformats.org/officeDocument/2006/relationships/image" Target="../media/image5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5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50.png"/><Relationship Id="rId5" Type="http://schemas.openxmlformats.org/officeDocument/2006/relationships/image" Target="../media/image5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hart" Target="../charts/chart1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5" Type="http://schemas.openxmlformats.org/officeDocument/2006/relationships/chart" Target="../charts/chart3.xml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5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3.tiff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7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hyperlink" Target="https://www.degreesymbol.net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8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914" y="1091297"/>
            <a:ext cx="8786812" cy="511140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32230" y="352871"/>
            <a:ext cx="11698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WA</a:t>
            </a:r>
            <a:r>
              <a:rPr lang="en-US" sz="3200" b="1" dirty="0">
                <a:solidFill>
                  <a:srgbClr val="FF0000"/>
                </a:solidFill>
                <a:latin typeface="Arial Black" panose="020B0A04020102020204" pitchFamily="34" charset="0"/>
              </a:rPr>
              <a:t>I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Ū–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A Celebration Of Sharing Happiness</a:t>
            </a:r>
            <a:endParaRPr lang="en-US" sz="3200" b="1" i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758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45311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SWOT Appraisal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9448" y="1056610"/>
            <a:ext cx="10706782" cy="546366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194934" y="2181026"/>
            <a:ext cx="4414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Unique service offerings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Cross-industry appeal e.g., Banking, M&amp;E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Digital marketing enabler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Added value of money for customers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997368" y="2495356"/>
            <a:ext cx="37144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Brand Establishment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Cross-Industry partnerships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Absence of support from Venture Capital or Institutional Investors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40915" y="3954650"/>
            <a:ext cx="3970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Expansion of existing service aggregators into hospitality business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Competition from global players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If we wont do it, someone else will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06849" y="3831719"/>
            <a:ext cx="46224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First mover’s advantage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Rising disposable income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Technology innovation &amp; influence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Unorganized sector standardization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Rising urbanization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International tie-ups</a:t>
            </a:r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476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373288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Value</a:t>
            </a:r>
            <a:r>
              <a:rPr lang="en-US" sz="2700" b="1" dirty="0">
                <a:solidFill>
                  <a:srgbClr val="C00000"/>
                </a:solidFill>
                <a:latin typeface="Arial Black" panose="020B0A04020102020204" pitchFamily="34" charset="0"/>
              </a:rPr>
              <a:t> </a:t>
            </a:r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Proposition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63253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27317" y="1129980"/>
            <a:ext cx="745099" cy="7695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56627" y="1066643"/>
            <a:ext cx="1076325" cy="981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64399" y="2008634"/>
            <a:ext cx="4434264" cy="43096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05512" y="3319462"/>
            <a:ext cx="180975" cy="2190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37078" y="2043415"/>
            <a:ext cx="3001429" cy="438670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24556" y="2047718"/>
            <a:ext cx="2921936" cy="4270522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433918" y="2218765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New &amp; relevant consumer base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433918" y="2940908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Bonus Media &amp; Entertainment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433918" y="3647152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Higher Customer Retention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418865" y="4337123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Cost Effective Marketing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2433918" y="5071601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Indirect Revenue Source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2433918" y="5794703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Economical Delivery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0022305" y="2178424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Gift / Offer a Friend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0012480" y="2865665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Interactive Games &amp; Entertainment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0008857" y="3558423"/>
            <a:ext cx="177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Enhanced Restaurant Search &amp; Selection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0076093" y="4237734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Socializing Channel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0076093" y="4958850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Standard Multi City Platform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10076093" y="5671667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Event Registration &amp; Livestreaming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5512435" y="2463854"/>
            <a:ext cx="1532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Increased Digital Reach Through Acceptance &amp; Branding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7348533" y="4013957"/>
            <a:ext cx="15329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Reduced Operating Costs </a:t>
            </a:r>
          </a:p>
          <a:p>
            <a:r>
              <a:rPr lang="en-US" sz="1400" dirty="0"/>
              <a:t>&amp; Cross-Industry Marketing Network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4999849" y="4860343"/>
            <a:ext cx="1532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Corporate Events &amp; Flexible Packaging for Social Occasions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14338" y="1102736"/>
            <a:ext cx="6352615" cy="89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14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35767" y="394717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Customer Acquisition Strategy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12</a:t>
            </a:fld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117ECD8-3322-1F45-9338-64D7B57AF1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565609"/>
              </p:ext>
            </p:extLst>
          </p:nvPr>
        </p:nvGraphicFramePr>
        <p:xfrm>
          <a:off x="1408340" y="1685696"/>
          <a:ext cx="10330266" cy="4023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0205">
                  <a:extLst>
                    <a:ext uri="{9D8B030D-6E8A-4147-A177-3AD203B41FA5}">
                      <a16:colId xmlns:a16="http://schemas.microsoft.com/office/drawing/2014/main" val="2686207966"/>
                    </a:ext>
                  </a:extLst>
                </a:gridCol>
                <a:gridCol w="3729519">
                  <a:extLst>
                    <a:ext uri="{9D8B030D-6E8A-4147-A177-3AD203B41FA5}">
                      <a16:colId xmlns:a16="http://schemas.microsoft.com/office/drawing/2014/main" val="516778469"/>
                    </a:ext>
                  </a:extLst>
                </a:gridCol>
                <a:gridCol w="2710542">
                  <a:extLst>
                    <a:ext uri="{9D8B030D-6E8A-4147-A177-3AD203B41FA5}">
                      <a16:colId xmlns:a16="http://schemas.microsoft.com/office/drawing/2014/main" val="1299421298"/>
                    </a:ext>
                  </a:extLst>
                </a:gridCol>
              </a:tblGrid>
              <a:tr h="80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Merchant Acquisition Strategy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Consumer Acquisition Strategy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473525"/>
                  </a:ext>
                </a:extLst>
              </a:tr>
              <a:tr h="804634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Direct sales via dedicated regional teams (10 per location per month)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WAIU direct acquisition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(6-8k per location per month)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WAIU service acquisitions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536594"/>
                  </a:ext>
                </a:extLst>
              </a:tr>
              <a:tr h="80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Corporate collaborations with multi-location hospitality brands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Aggregation based model to increase time to market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 enable increased time to market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7762"/>
                  </a:ext>
                </a:extLst>
              </a:tr>
              <a:tr h="80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Pre-launch promotional &amp; marketing campaigns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Social media &amp; network advertisements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Combination of digital &amp; traditional strategies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53335"/>
                  </a:ext>
                </a:extLst>
              </a:tr>
              <a:tr h="804634">
                <a:tc>
                  <a:txBody>
                    <a:bodyPr/>
                    <a:lstStyle/>
                    <a:p>
                      <a:r>
                        <a:rPr lang="en-US" dirty="0"/>
                        <a:t>Network tie-ups and contact 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Event tie-ups e.g., Ridermania, Ruggedian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289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6744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993864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Minimum Viable Product  – </a:t>
            </a:r>
            <a:r>
              <a:rPr lang="en-US" sz="2700" b="1" dirty="0">
                <a:solidFill>
                  <a:srgbClr val="0070C0"/>
                </a:solidFill>
                <a:latin typeface="Arial Black" panose="020B0A04020102020204" pitchFamily="34" charset="0"/>
              </a:rPr>
              <a:t>Q3 2021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315114" y="6336551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45133" y="1835877"/>
            <a:ext cx="7496175" cy="3876675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3291182" y="1142733"/>
            <a:ext cx="665292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Payments Gateway &amp; Wallet</a:t>
            </a:r>
          </a:p>
          <a:p>
            <a:pPr algn="ctr"/>
            <a:r>
              <a:rPr lang="en-US" sz="1400" dirty="0"/>
              <a:t>Express true feeling of sharing &amp; gifting with points instead of money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2542324" y="2669871"/>
            <a:ext cx="2172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Gift points to your family &amp; friends 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528036" y="2254271"/>
            <a:ext cx="25725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Point Based Servicing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566132" y="5579775"/>
            <a:ext cx="21630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Offer points to a new acquaintance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551844" y="5235615"/>
            <a:ext cx="21773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Offer Points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566132" y="4108158"/>
            <a:ext cx="2172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Gift points to your family &amp; friends 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551844" y="3735422"/>
            <a:ext cx="15296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Gift A Friend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781084" y="2665103"/>
            <a:ext cx="2172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Socializing platform for restaurant guests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766796" y="2249503"/>
            <a:ext cx="25725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Interactive Games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7804894" y="4146244"/>
            <a:ext cx="24120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Entertaining event streaming to partner restaurants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790606" y="3730644"/>
            <a:ext cx="29107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Broadcast &amp; Livestream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804895" y="5589295"/>
            <a:ext cx="21630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Announcements &amp; customer care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790607" y="5245135"/>
            <a:ext cx="29107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Chat &amp; Notification</a:t>
            </a:r>
          </a:p>
        </p:txBody>
      </p:sp>
    </p:spTree>
    <p:extLst>
      <p:ext uri="{BB962C8B-B14F-4D97-AF65-F5344CB8AC3E}">
        <p14:creationId xmlns:p14="http://schemas.microsoft.com/office/powerpoint/2010/main" val="1403922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51407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Project Plan – 6 Waves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BDEA8EB3-34D7-4386-A5BF-C0D10BE34AA1}"/>
              </a:ext>
            </a:extLst>
          </p:cNvPr>
          <p:cNvSpPr/>
          <p:nvPr/>
        </p:nvSpPr>
        <p:spPr>
          <a:xfrm>
            <a:off x="4233919" y="5464890"/>
            <a:ext cx="945180" cy="878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9" h="21600" extrusionOk="0">
                <a:moveTo>
                  <a:pt x="13399" y="0"/>
                </a:moveTo>
                <a:lnTo>
                  <a:pt x="7761" y="0"/>
                </a:lnTo>
                <a:cubicBezTo>
                  <a:pt x="5999" y="0"/>
                  <a:pt x="4365" y="1031"/>
                  <a:pt x="3484" y="2716"/>
                </a:cubicBezTo>
                <a:lnTo>
                  <a:pt x="661" y="8084"/>
                </a:lnTo>
                <a:cubicBezTo>
                  <a:pt x="-220" y="9761"/>
                  <a:pt x="-220" y="11831"/>
                  <a:pt x="661" y="13516"/>
                </a:cubicBezTo>
                <a:lnTo>
                  <a:pt x="3484" y="18884"/>
                </a:lnTo>
                <a:cubicBezTo>
                  <a:pt x="4365" y="20561"/>
                  <a:pt x="5999" y="21600"/>
                  <a:pt x="7761" y="21600"/>
                </a:cubicBezTo>
                <a:lnTo>
                  <a:pt x="13399" y="21600"/>
                </a:lnTo>
                <a:cubicBezTo>
                  <a:pt x="15161" y="21600"/>
                  <a:pt x="16795" y="20569"/>
                  <a:pt x="17676" y="18884"/>
                </a:cubicBezTo>
                <a:lnTo>
                  <a:pt x="20499" y="13516"/>
                </a:lnTo>
                <a:cubicBezTo>
                  <a:pt x="21380" y="11839"/>
                  <a:pt x="21380" y="9769"/>
                  <a:pt x="20499" y="8084"/>
                </a:cubicBezTo>
                <a:lnTo>
                  <a:pt x="17676" y="2716"/>
                </a:lnTo>
                <a:cubicBezTo>
                  <a:pt x="16795" y="1031"/>
                  <a:pt x="15161" y="0"/>
                  <a:pt x="13399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28575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endParaRPr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2F8735C0-AA8E-41E9-9EEA-516F88F8DF4A}"/>
              </a:ext>
            </a:extLst>
          </p:cNvPr>
          <p:cNvSpPr/>
          <p:nvPr/>
        </p:nvSpPr>
        <p:spPr>
          <a:xfrm>
            <a:off x="3409452" y="4070279"/>
            <a:ext cx="3029183" cy="23121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88" y="3154"/>
                </a:moveTo>
                <a:lnTo>
                  <a:pt x="634" y="7653"/>
                </a:lnTo>
                <a:cubicBezTo>
                  <a:pt x="-211" y="9603"/>
                  <a:pt x="-211" y="12003"/>
                  <a:pt x="634" y="13953"/>
                </a:cubicBezTo>
                <a:lnTo>
                  <a:pt x="3954" y="21600"/>
                </a:lnTo>
                <a:lnTo>
                  <a:pt x="5179" y="21600"/>
                </a:lnTo>
                <a:lnTo>
                  <a:pt x="3084" y="16772"/>
                </a:lnTo>
                <a:cubicBezTo>
                  <a:pt x="2239" y="14823"/>
                  <a:pt x="2239" y="12422"/>
                  <a:pt x="3084" y="10473"/>
                </a:cubicBezTo>
                <a:lnTo>
                  <a:pt x="3813" y="8795"/>
                </a:lnTo>
                <a:cubicBezTo>
                  <a:pt x="4658" y="6846"/>
                  <a:pt x="6222" y="5644"/>
                  <a:pt x="7915" y="5644"/>
                </a:cubicBezTo>
                <a:lnTo>
                  <a:pt x="17021" y="5644"/>
                </a:lnTo>
                <a:cubicBezTo>
                  <a:pt x="18966" y="5644"/>
                  <a:pt x="20676" y="3934"/>
                  <a:pt x="21216" y="1447"/>
                </a:cubicBezTo>
                <a:lnTo>
                  <a:pt x="21247" y="1300"/>
                </a:lnTo>
                <a:cubicBezTo>
                  <a:pt x="21389" y="649"/>
                  <a:pt x="21020" y="0"/>
                  <a:pt x="20512" y="0"/>
                </a:cubicBezTo>
                <a:lnTo>
                  <a:pt x="6690" y="0"/>
                </a:lnTo>
                <a:cubicBezTo>
                  <a:pt x="4997" y="3"/>
                  <a:pt x="3433" y="1205"/>
                  <a:pt x="2588" y="315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 02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6E6D8058-D984-43BD-8DAF-59BD0C48F36E}"/>
              </a:ext>
            </a:extLst>
          </p:cNvPr>
          <p:cNvSpPr/>
          <p:nvPr/>
        </p:nvSpPr>
        <p:spPr>
          <a:xfrm>
            <a:off x="2980795" y="3377758"/>
            <a:ext cx="3918358" cy="30046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4" h="21600" extrusionOk="0">
                <a:moveTo>
                  <a:pt x="3034" y="2517"/>
                </a:moveTo>
                <a:lnTo>
                  <a:pt x="510" y="8289"/>
                </a:lnTo>
                <a:cubicBezTo>
                  <a:pt x="-170" y="9844"/>
                  <a:pt x="-170" y="11760"/>
                  <a:pt x="510" y="13316"/>
                </a:cubicBezTo>
                <a:lnTo>
                  <a:pt x="4134" y="21600"/>
                </a:lnTo>
                <a:lnTo>
                  <a:pt x="5070" y="21600"/>
                </a:lnTo>
                <a:lnTo>
                  <a:pt x="2380" y="15453"/>
                </a:lnTo>
                <a:cubicBezTo>
                  <a:pt x="1700" y="13898"/>
                  <a:pt x="1700" y="11981"/>
                  <a:pt x="2380" y="10426"/>
                </a:cubicBezTo>
                <a:lnTo>
                  <a:pt x="3970" y="6794"/>
                </a:lnTo>
                <a:cubicBezTo>
                  <a:pt x="4650" y="5238"/>
                  <a:pt x="5909" y="4279"/>
                  <a:pt x="7270" y="4279"/>
                </a:cubicBezTo>
                <a:lnTo>
                  <a:pt x="18057" y="4279"/>
                </a:lnTo>
                <a:cubicBezTo>
                  <a:pt x="19565" y="4279"/>
                  <a:pt x="20891" y="2963"/>
                  <a:pt x="21310" y="1049"/>
                </a:cubicBezTo>
                <a:lnTo>
                  <a:pt x="21320" y="1001"/>
                </a:lnTo>
                <a:cubicBezTo>
                  <a:pt x="21430" y="499"/>
                  <a:pt x="21144" y="0"/>
                  <a:pt x="20750" y="0"/>
                </a:cubicBezTo>
                <a:lnTo>
                  <a:pt x="6334" y="0"/>
                </a:lnTo>
                <a:cubicBezTo>
                  <a:pt x="4972" y="2"/>
                  <a:pt x="3716" y="962"/>
                  <a:pt x="3034" y="2517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 03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5FBA0E7F-B487-4DD3-B391-4074F1054D57}"/>
              </a:ext>
            </a:extLst>
          </p:cNvPr>
          <p:cNvSpPr/>
          <p:nvPr/>
        </p:nvSpPr>
        <p:spPr>
          <a:xfrm>
            <a:off x="2552142" y="2658350"/>
            <a:ext cx="4876016" cy="3724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1" h="21600" extrusionOk="0">
                <a:moveTo>
                  <a:pt x="3223" y="2226"/>
                </a:moveTo>
                <a:lnTo>
                  <a:pt x="451" y="8579"/>
                </a:lnTo>
                <a:cubicBezTo>
                  <a:pt x="-150" y="9955"/>
                  <a:pt x="-150" y="11649"/>
                  <a:pt x="451" y="13025"/>
                </a:cubicBezTo>
                <a:lnTo>
                  <a:pt x="4194" y="21600"/>
                </a:lnTo>
                <a:lnTo>
                  <a:pt x="4949" y="21600"/>
                </a:lnTo>
                <a:lnTo>
                  <a:pt x="1960" y="14753"/>
                </a:lnTo>
                <a:cubicBezTo>
                  <a:pt x="1360" y="13377"/>
                  <a:pt x="1360" y="11683"/>
                  <a:pt x="1960" y="10307"/>
                </a:cubicBezTo>
                <a:lnTo>
                  <a:pt x="3980" y="5682"/>
                </a:lnTo>
                <a:cubicBezTo>
                  <a:pt x="4580" y="4306"/>
                  <a:pt x="5689" y="3458"/>
                  <a:pt x="6890" y="3458"/>
                </a:cubicBezTo>
                <a:lnTo>
                  <a:pt x="18733" y="3458"/>
                </a:lnTo>
                <a:cubicBezTo>
                  <a:pt x="19947" y="3458"/>
                  <a:pt x="21015" y="2396"/>
                  <a:pt x="21352" y="852"/>
                </a:cubicBezTo>
                <a:lnTo>
                  <a:pt x="21362" y="807"/>
                </a:lnTo>
                <a:cubicBezTo>
                  <a:pt x="21450" y="403"/>
                  <a:pt x="21220" y="0"/>
                  <a:pt x="20903" y="0"/>
                </a:cubicBezTo>
                <a:lnTo>
                  <a:pt x="6134" y="0"/>
                </a:lnTo>
                <a:cubicBezTo>
                  <a:pt x="4933" y="4"/>
                  <a:pt x="3824" y="850"/>
                  <a:pt x="3223" y="2226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 04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id="{E76FACF1-C0C6-4CFA-8127-8AF7EBE6DA67}"/>
              </a:ext>
            </a:extLst>
          </p:cNvPr>
          <p:cNvSpPr/>
          <p:nvPr/>
        </p:nvSpPr>
        <p:spPr>
          <a:xfrm>
            <a:off x="2117592" y="1962307"/>
            <a:ext cx="5793353" cy="4420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600" extrusionOk="0">
                <a:moveTo>
                  <a:pt x="3562" y="1723"/>
                </a:moveTo>
                <a:lnTo>
                  <a:pt x="349" y="9078"/>
                </a:lnTo>
                <a:cubicBezTo>
                  <a:pt x="-117" y="10145"/>
                  <a:pt x="-117" y="11457"/>
                  <a:pt x="349" y="12523"/>
                </a:cubicBezTo>
                <a:lnTo>
                  <a:pt x="4315" y="21600"/>
                </a:lnTo>
                <a:lnTo>
                  <a:pt x="4945" y="21600"/>
                </a:lnTo>
                <a:lnTo>
                  <a:pt x="1609" y="13964"/>
                </a:lnTo>
                <a:cubicBezTo>
                  <a:pt x="1142" y="12897"/>
                  <a:pt x="1142" y="11585"/>
                  <a:pt x="1609" y="10519"/>
                </a:cubicBezTo>
                <a:lnTo>
                  <a:pt x="4192" y="4604"/>
                </a:lnTo>
                <a:cubicBezTo>
                  <a:pt x="4658" y="3537"/>
                  <a:pt x="5519" y="2882"/>
                  <a:pt x="6450" y="2882"/>
                </a:cubicBezTo>
                <a:lnTo>
                  <a:pt x="19199" y="2882"/>
                </a:lnTo>
                <a:cubicBezTo>
                  <a:pt x="20223" y="2882"/>
                  <a:pt x="21123" y="1988"/>
                  <a:pt x="21407" y="687"/>
                </a:cubicBezTo>
                <a:lnTo>
                  <a:pt x="21408" y="680"/>
                </a:lnTo>
                <a:cubicBezTo>
                  <a:pt x="21483" y="339"/>
                  <a:pt x="21289" y="0"/>
                  <a:pt x="21021" y="0"/>
                </a:cubicBezTo>
                <a:lnTo>
                  <a:pt x="5821" y="0"/>
                </a:lnTo>
                <a:cubicBezTo>
                  <a:pt x="4889" y="0"/>
                  <a:pt x="4029" y="657"/>
                  <a:pt x="3562" y="1723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 05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AC0F8C9D-4E7D-4884-A33C-9AB9C16D1803}"/>
              </a:ext>
            </a:extLst>
          </p:cNvPr>
          <p:cNvSpPr/>
          <p:nvPr/>
        </p:nvSpPr>
        <p:spPr>
          <a:xfrm>
            <a:off x="3811999" y="4772405"/>
            <a:ext cx="2159608" cy="16100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1" h="21600" extrusionOk="0">
                <a:moveTo>
                  <a:pt x="2342" y="3430"/>
                </a:moveTo>
                <a:lnTo>
                  <a:pt x="672" y="7376"/>
                </a:lnTo>
                <a:cubicBezTo>
                  <a:pt x="-224" y="9497"/>
                  <a:pt x="-224" y="12107"/>
                  <a:pt x="672" y="14228"/>
                </a:cubicBezTo>
                <a:lnTo>
                  <a:pt x="3792" y="21600"/>
                </a:lnTo>
                <a:lnTo>
                  <a:pt x="5461" y="21600"/>
                </a:lnTo>
                <a:lnTo>
                  <a:pt x="4012" y="18174"/>
                </a:lnTo>
                <a:cubicBezTo>
                  <a:pt x="3116" y="16053"/>
                  <a:pt x="3116" y="13443"/>
                  <a:pt x="4012" y="11322"/>
                </a:cubicBezTo>
                <a:lnTo>
                  <a:pt x="4012" y="11322"/>
                </a:lnTo>
                <a:cubicBezTo>
                  <a:pt x="4908" y="9201"/>
                  <a:pt x="6565" y="7896"/>
                  <a:pt x="8358" y="7896"/>
                </a:cubicBezTo>
                <a:lnTo>
                  <a:pt x="15310" y="7896"/>
                </a:lnTo>
                <a:cubicBezTo>
                  <a:pt x="18030" y="7896"/>
                  <a:pt x="20423" y="5440"/>
                  <a:pt x="21178" y="1868"/>
                </a:cubicBezTo>
                <a:lnTo>
                  <a:pt x="21178" y="1868"/>
                </a:lnTo>
                <a:cubicBezTo>
                  <a:pt x="21376" y="932"/>
                  <a:pt x="20860" y="0"/>
                  <a:pt x="20150" y="0"/>
                </a:cubicBezTo>
                <a:lnTo>
                  <a:pt x="6688" y="0"/>
                </a:lnTo>
                <a:cubicBezTo>
                  <a:pt x="4895" y="4"/>
                  <a:pt x="3238" y="1314"/>
                  <a:pt x="2342" y="343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01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ED5D04-F590-4EE7-AE6E-CB470304DDD1}"/>
              </a:ext>
            </a:extLst>
          </p:cNvPr>
          <p:cNvSpPr txBox="1"/>
          <p:nvPr/>
        </p:nvSpPr>
        <p:spPr>
          <a:xfrm>
            <a:off x="8168818" y="1848902"/>
            <a:ext cx="3359879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3">
                    <a:lumMod val="75000"/>
                  </a:schemeClr>
                </a:solidFill>
              </a:rPr>
              <a:t>October 2024</a:t>
            </a:r>
            <a:endParaRPr lang="en-US" noProof="1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r>
              <a:rPr lang="en-US" sz="1200" noProof="1"/>
              <a:t>Expand in existing 10 Cities &amp; explore additional scope</a:t>
            </a:r>
          </a:p>
          <a:p>
            <a:pPr algn="just"/>
            <a:r>
              <a:rPr lang="en-US" sz="1200" noProof="1"/>
              <a:t>Target 3000 FL3 &amp; 3 Lacs FL4 Customers in Each City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1DDBAB-5FBD-4A93-BAAA-99E779A56F53}"/>
              </a:ext>
            </a:extLst>
          </p:cNvPr>
          <p:cNvSpPr txBox="1"/>
          <p:nvPr/>
        </p:nvSpPr>
        <p:spPr>
          <a:xfrm>
            <a:off x="7660628" y="2534803"/>
            <a:ext cx="3495053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tx2"/>
                </a:solidFill>
              </a:rPr>
              <a:t>April 2024</a:t>
            </a:r>
          </a:p>
          <a:p>
            <a:pPr algn="just"/>
            <a:r>
              <a:rPr lang="en-US" sz="1200" noProof="1"/>
              <a:t>Expand in existing 10 Cities &amp; explore additional scope</a:t>
            </a:r>
          </a:p>
          <a:p>
            <a:pPr algn="just"/>
            <a:r>
              <a:rPr lang="en-US" sz="1200" noProof="1"/>
              <a:t>Target 2400 FL3 &amp; 2.4 Lacs FL4 Customers in Each City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0590DA-753A-4ED0-92EC-988CC9CA6311}"/>
              </a:ext>
            </a:extLst>
          </p:cNvPr>
          <p:cNvSpPr txBox="1"/>
          <p:nvPr/>
        </p:nvSpPr>
        <p:spPr>
          <a:xfrm>
            <a:off x="7152438" y="3298392"/>
            <a:ext cx="3650545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5"/>
                </a:solidFill>
              </a:rPr>
              <a:t>October 2023</a:t>
            </a:r>
          </a:p>
          <a:p>
            <a:pPr algn="just"/>
            <a:r>
              <a:rPr lang="en-US" sz="1200" noProof="1"/>
              <a:t>Expand in existing 10 Cities &amp; explore additional scope</a:t>
            </a:r>
          </a:p>
          <a:p>
            <a:pPr algn="just"/>
            <a:r>
              <a:rPr lang="en-US" sz="1200" noProof="1"/>
              <a:t>Target 1800 FL3 &amp; 1.8 Lacs FL4 Customers in Each City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>
            <a:off x="6657310" y="3997420"/>
            <a:ext cx="3819101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2">
                    <a:lumMod val="75000"/>
                  </a:schemeClr>
                </a:solidFill>
              </a:rPr>
              <a:t>April 2023</a:t>
            </a:r>
          </a:p>
          <a:p>
            <a:pPr algn="just"/>
            <a:r>
              <a:rPr lang="en-US" sz="1200" noProof="1"/>
              <a:t>Expand in existing 10 Cities &amp; explore additional scope</a:t>
            </a:r>
          </a:p>
          <a:p>
            <a:pPr algn="just"/>
            <a:r>
              <a:rPr lang="en-US" sz="1200" noProof="1"/>
              <a:t>Target 1200 FL3 &amp; 1.2 L acs FL4 Customers in Each City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5E10EE-BCA8-4BBC-AF4B-E86F68CA8F15}"/>
              </a:ext>
            </a:extLst>
          </p:cNvPr>
          <p:cNvSpPr txBox="1"/>
          <p:nvPr/>
        </p:nvSpPr>
        <p:spPr>
          <a:xfrm>
            <a:off x="6122994" y="4689769"/>
            <a:ext cx="4353418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6"/>
                </a:solidFill>
              </a:rPr>
              <a:t>October 2022</a:t>
            </a:r>
          </a:p>
          <a:p>
            <a:pPr algn="just"/>
            <a:r>
              <a:rPr lang="en-US" sz="1200" noProof="1"/>
              <a:t>Launch in 10 Cities</a:t>
            </a:r>
          </a:p>
          <a:p>
            <a:pPr algn="just"/>
            <a:r>
              <a:rPr lang="en-US" sz="1200" noProof="1"/>
              <a:t>Target 600 FL3 &amp; 60 thousand FL4 Customers in Each City</a:t>
            </a:r>
          </a:p>
        </p:txBody>
      </p:sp>
      <p:sp>
        <p:nvSpPr>
          <p:cNvPr id="43" name="Freeform: Shape 93">
            <a:extLst>
              <a:ext uri="{FF2B5EF4-FFF2-40B4-BE49-F238E27FC236}">
                <a16:creationId xmlns:a16="http://schemas.microsoft.com/office/drawing/2014/main" id="{1874174E-54B5-40C4-A46D-CAB2289656B7}"/>
              </a:ext>
            </a:extLst>
          </p:cNvPr>
          <p:cNvSpPr/>
          <p:nvPr/>
        </p:nvSpPr>
        <p:spPr>
          <a:xfrm>
            <a:off x="4437755" y="5632899"/>
            <a:ext cx="528979" cy="529648"/>
          </a:xfrm>
          <a:custGeom>
            <a:avLst/>
            <a:gdLst>
              <a:gd name="connsiteX0" fmla="*/ 157458 w 561199"/>
              <a:gd name="connsiteY0" fmla="*/ 105683 h 561908"/>
              <a:gd name="connsiteX1" fmla="*/ 171643 w 561199"/>
              <a:gd name="connsiteY1" fmla="*/ 115612 h 561908"/>
              <a:gd name="connsiteX2" fmla="*/ 200722 w 561199"/>
              <a:gd name="connsiteY2" fmla="*/ 271648 h 561908"/>
              <a:gd name="connsiteX3" fmla="*/ 243278 w 561199"/>
              <a:gd name="connsiteY3" fmla="*/ 158877 h 561908"/>
              <a:gd name="connsiteX4" fmla="*/ 251789 w 561199"/>
              <a:gd name="connsiteY4" fmla="*/ 151075 h 561908"/>
              <a:gd name="connsiteX5" fmla="*/ 267392 w 561199"/>
              <a:gd name="connsiteY5" fmla="*/ 159586 h 561908"/>
              <a:gd name="connsiteX6" fmla="*/ 290088 w 561199"/>
              <a:gd name="connsiteY6" fmla="*/ 238313 h 561908"/>
              <a:gd name="connsiteX7" fmla="*/ 317040 w 561199"/>
              <a:gd name="connsiteY7" fmla="*/ 209234 h 561908"/>
              <a:gd name="connsiteX8" fmla="*/ 326260 w 561199"/>
              <a:gd name="connsiteY8" fmla="*/ 203560 h 561908"/>
              <a:gd name="connsiteX9" fmla="*/ 366687 w 561199"/>
              <a:gd name="connsiteY9" fmla="*/ 203560 h 561908"/>
              <a:gd name="connsiteX10" fmla="*/ 367397 w 561199"/>
              <a:gd name="connsiteY10" fmla="*/ 203560 h 561908"/>
              <a:gd name="connsiteX11" fmla="*/ 367397 w 561199"/>
              <a:gd name="connsiteY11" fmla="*/ 231930 h 561908"/>
              <a:gd name="connsiteX12" fmla="*/ 332643 w 561199"/>
              <a:gd name="connsiteY12" fmla="*/ 231930 h 561908"/>
              <a:gd name="connsiteX13" fmla="*/ 294344 w 561199"/>
              <a:gd name="connsiteY13" fmla="*/ 271648 h 561908"/>
              <a:gd name="connsiteX14" fmla="*/ 288670 w 561199"/>
              <a:gd name="connsiteY14" fmla="*/ 275194 h 561908"/>
              <a:gd name="connsiteX15" fmla="*/ 273066 w 561199"/>
              <a:gd name="connsiteY15" fmla="*/ 266683 h 561908"/>
              <a:gd name="connsiteX16" fmla="*/ 254626 w 561199"/>
              <a:gd name="connsiteY16" fmla="*/ 202850 h 561908"/>
              <a:gd name="connsiteX17" fmla="*/ 209233 w 561199"/>
              <a:gd name="connsiteY17" fmla="*/ 322005 h 561908"/>
              <a:gd name="connsiteX18" fmla="*/ 197176 w 561199"/>
              <a:gd name="connsiteY18" fmla="*/ 329806 h 561908"/>
              <a:gd name="connsiteX19" fmla="*/ 195758 w 561199"/>
              <a:gd name="connsiteY19" fmla="*/ 329806 h 561908"/>
              <a:gd name="connsiteX20" fmla="*/ 184410 w 561199"/>
              <a:gd name="connsiteY20" fmla="*/ 319877 h 561908"/>
              <a:gd name="connsiteX21" fmla="*/ 156040 w 561199"/>
              <a:gd name="connsiteY21" fmla="*/ 167388 h 561908"/>
              <a:gd name="connsiteX22" fmla="*/ 138308 w 561199"/>
              <a:gd name="connsiteY22" fmla="*/ 221291 h 561908"/>
              <a:gd name="connsiteX23" fmla="*/ 126251 w 561199"/>
              <a:gd name="connsiteY23" fmla="*/ 231930 h 561908"/>
              <a:gd name="connsiteX24" fmla="*/ 61709 w 561199"/>
              <a:gd name="connsiteY24" fmla="*/ 231930 h 561908"/>
              <a:gd name="connsiteX25" fmla="*/ 61709 w 561199"/>
              <a:gd name="connsiteY25" fmla="*/ 203560 h 561908"/>
              <a:gd name="connsiteX26" fmla="*/ 117031 w 561199"/>
              <a:gd name="connsiteY26" fmla="*/ 203560 h 561908"/>
              <a:gd name="connsiteX27" fmla="*/ 147529 w 561199"/>
              <a:gd name="connsiteY27" fmla="*/ 114194 h 561908"/>
              <a:gd name="connsiteX28" fmla="*/ 157458 w 561199"/>
              <a:gd name="connsiteY28" fmla="*/ 105683 h 561908"/>
              <a:gd name="connsiteX29" fmla="*/ 214198 w 561199"/>
              <a:gd name="connsiteY29" fmla="*/ 43978 h 561908"/>
              <a:gd name="connsiteX30" fmla="*/ 43978 w 561199"/>
              <a:gd name="connsiteY30" fmla="*/ 214198 h 561908"/>
              <a:gd name="connsiteX31" fmla="*/ 214198 w 561199"/>
              <a:gd name="connsiteY31" fmla="*/ 384419 h 561908"/>
              <a:gd name="connsiteX32" fmla="*/ 384419 w 561199"/>
              <a:gd name="connsiteY32" fmla="*/ 214198 h 561908"/>
              <a:gd name="connsiteX33" fmla="*/ 214198 w 561199"/>
              <a:gd name="connsiteY33" fmla="*/ 43978 h 561908"/>
              <a:gd name="connsiteX34" fmla="*/ 214198 w 561199"/>
              <a:gd name="connsiteY34" fmla="*/ 4 h 561908"/>
              <a:gd name="connsiteX35" fmla="*/ 426974 w 561199"/>
              <a:gd name="connsiteY35" fmla="*/ 214907 h 561908"/>
              <a:gd name="connsiteX36" fmla="*/ 383000 w 561199"/>
              <a:gd name="connsiteY36" fmla="*/ 343991 h 561908"/>
              <a:gd name="connsiteX37" fmla="*/ 414916 w 561199"/>
              <a:gd name="connsiteY37" fmla="*/ 375198 h 561908"/>
              <a:gd name="connsiteX38" fmla="*/ 458890 w 561199"/>
              <a:gd name="connsiteY38" fmla="*/ 388674 h 561908"/>
              <a:gd name="connsiteX39" fmla="*/ 546837 w 561199"/>
              <a:gd name="connsiteY39" fmla="*/ 477331 h 561908"/>
              <a:gd name="connsiteX40" fmla="*/ 546837 w 561199"/>
              <a:gd name="connsiteY40" fmla="*/ 547547 h 561908"/>
              <a:gd name="connsiteX41" fmla="*/ 476621 w 561199"/>
              <a:gd name="connsiteY41" fmla="*/ 547547 h 561908"/>
              <a:gd name="connsiteX42" fmla="*/ 387965 w 561199"/>
              <a:gd name="connsiteY42" fmla="*/ 458890 h 561908"/>
              <a:gd name="connsiteX43" fmla="*/ 374489 w 561199"/>
              <a:gd name="connsiteY43" fmla="*/ 414207 h 561908"/>
              <a:gd name="connsiteX44" fmla="*/ 343282 w 561199"/>
              <a:gd name="connsiteY44" fmla="*/ 383000 h 561908"/>
              <a:gd name="connsiteX45" fmla="*/ 212780 w 561199"/>
              <a:gd name="connsiteY45" fmla="*/ 426974 h 561908"/>
              <a:gd name="connsiteX46" fmla="*/ 4 w 561199"/>
              <a:gd name="connsiteY46" fmla="*/ 212780 h 561908"/>
              <a:gd name="connsiteX47" fmla="*/ 214198 w 561199"/>
              <a:gd name="connsiteY47" fmla="*/ 4 h 561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61199" h="561908">
                <a:moveTo>
                  <a:pt x="157458" y="105683"/>
                </a:moveTo>
                <a:cubicBezTo>
                  <a:pt x="163841" y="104264"/>
                  <a:pt x="170225" y="108520"/>
                  <a:pt x="171643" y="115612"/>
                </a:cubicBezTo>
                <a:lnTo>
                  <a:pt x="200722" y="271648"/>
                </a:lnTo>
                <a:lnTo>
                  <a:pt x="243278" y="158877"/>
                </a:lnTo>
                <a:cubicBezTo>
                  <a:pt x="244696" y="154621"/>
                  <a:pt x="248242" y="152493"/>
                  <a:pt x="251789" y="151075"/>
                </a:cubicBezTo>
                <a:cubicBezTo>
                  <a:pt x="258172" y="148947"/>
                  <a:pt x="265264" y="153203"/>
                  <a:pt x="267392" y="159586"/>
                </a:cubicBezTo>
                <a:lnTo>
                  <a:pt x="290088" y="238313"/>
                </a:lnTo>
                <a:lnTo>
                  <a:pt x="317040" y="209234"/>
                </a:lnTo>
                <a:cubicBezTo>
                  <a:pt x="319168" y="206397"/>
                  <a:pt x="322714" y="204269"/>
                  <a:pt x="326260" y="203560"/>
                </a:cubicBezTo>
                <a:lnTo>
                  <a:pt x="366687" y="203560"/>
                </a:lnTo>
                <a:lnTo>
                  <a:pt x="367397" y="203560"/>
                </a:lnTo>
                <a:lnTo>
                  <a:pt x="367397" y="231930"/>
                </a:lnTo>
                <a:lnTo>
                  <a:pt x="332643" y="231930"/>
                </a:lnTo>
                <a:lnTo>
                  <a:pt x="294344" y="271648"/>
                </a:lnTo>
                <a:cubicBezTo>
                  <a:pt x="292925" y="273066"/>
                  <a:pt x="290797" y="274485"/>
                  <a:pt x="288670" y="275194"/>
                </a:cubicBezTo>
                <a:cubicBezTo>
                  <a:pt x="281577" y="277322"/>
                  <a:pt x="275194" y="273066"/>
                  <a:pt x="273066" y="266683"/>
                </a:cubicBezTo>
                <a:lnTo>
                  <a:pt x="254626" y="202850"/>
                </a:lnTo>
                <a:lnTo>
                  <a:pt x="209233" y="322005"/>
                </a:lnTo>
                <a:cubicBezTo>
                  <a:pt x="207106" y="326969"/>
                  <a:pt x="202141" y="329806"/>
                  <a:pt x="197176" y="329806"/>
                </a:cubicBezTo>
                <a:lnTo>
                  <a:pt x="195758" y="329806"/>
                </a:lnTo>
                <a:cubicBezTo>
                  <a:pt x="190084" y="329806"/>
                  <a:pt x="185119" y="325551"/>
                  <a:pt x="184410" y="319877"/>
                </a:cubicBezTo>
                <a:lnTo>
                  <a:pt x="156040" y="167388"/>
                </a:lnTo>
                <a:lnTo>
                  <a:pt x="138308" y="221291"/>
                </a:lnTo>
                <a:cubicBezTo>
                  <a:pt x="136890" y="226965"/>
                  <a:pt x="131925" y="231220"/>
                  <a:pt x="126251" y="231930"/>
                </a:cubicBezTo>
                <a:lnTo>
                  <a:pt x="61709" y="231930"/>
                </a:lnTo>
                <a:lnTo>
                  <a:pt x="61709" y="203560"/>
                </a:lnTo>
                <a:lnTo>
                  <a:pt x="117031" y="203560"/>
                </a:lnTo>
                <a:lnTo>
                  <a:pt x="147529" y="114194"/>
                </a:lnTo>
                <a:cubicBezTo>
                  <a:pt x="149656" y="109938"/>
                  <a:pt x="153203" y="106392"/>
                  <a:pt x="157458" y="105683"/>
                </a:cubicBezTo>
                <a:close/>
                <a:moveTo>
                  <a:pt x="214198" y="43978"/>
                </a:moveTo>
                <a:cubicBezTo>
                  <a:pt x="119868" y="43978"/>
                  <a:pt x="43978" y="119868"/>
                  <a:pt x="43978" y="214198"/>
                </a:cubicBezTo>
                <a:cubicBezTo>
                  <a:pt x="43978" y="308529"/>
                  <a:pt x="119868" y="384419"/>
                  <a:pt x="214198" y="384419"/>
                </a:cubicBezTo>
                <a:cubicBezTo>
                  <a:pt x="307819" y="384419"/>
                  <a:pt x="384419" y="307819"/>
                  <a:pt x="384419" y="214198"/>
                </a:cubicBezTo>
                <a:cubicBezTo>
                  <a:pt x="384419" y="119868"/>
                  <a:pt x="308529" y="43978"/>
                  <a:pt x="214198" y="43978"/>
                </a:cubicBezTo>
                <a:close/>
                <a:moveTo>
                  <a:pt x="214198" y="4"/>
                </a:moveTo>
                <a:cubicBezTo>
                  <a:pt x="331934" y="713"/>
                  <a:pt x="427683" y="96462"/>
                  <a:pt x="426974" y="214907"/>
                </a:cubicBezTo>
                <a:cubicBezTo>
                  <a:pt x="426974" y="261718"/>
                  <a:pt x="411370" y="307110"/>
                  <a:pt x="383000" y="343991"/>
                </a:cubicBezTo>
                <a:lnTo>
                  <a:pt x="414916" y="375198"/>
                </a:lnTo>
                <a:cubicBezTo>
                  <a:pt x="430520" y="371652"/>
                  <a:pt x="447542" y="377326"/>
                  <a:pt x="458890" y="388674"/>
                </a:cubicBezTo>
                <a:lnTo>
                  <a:pt x="546837" y="477331"/>
                </a:lnTo>
                <a:cubicBezTo>
                  <a:pt x="565987" y="496480"/>
                  <a:pt x="565987" y="528397"/>
                  <a:pt x="546837" y="547547"/>
                </a:cubicBezTo>
                <a:cubicBezTo>
                  <a:pt x="527687" y="566696"/>
                  <a:pt x="495771" y="566696"/>
                  <a:pt x="476621" y="547547"/>
                </a:cubicBezTo>
                <a:lnTo>
                  <a:pt x="387965" y="458890"/>
                </a:lnTo>
                <a:cubicBezTo>
                  <a:pt x="376617" y="446833"/>
                  <a:pt x="371652" y="430520"/>
                  <a:pt x="374489" y="414207"/>
                </a:cubicBezTo>
                <a:lnTo>
                  <a:pt x="343282" y="383000"/>
                </a:lnTo>
                <a:cubicBezTo>
                  <a:pt x="305692" y="411370"/>
                  <a:pt x="259590" y="426974"/>
                  <a:pt x="212780" y="426974"/>
                </a:cubicBezTo>
                <a:cubicBezTo>
                  <a:pt x="95044" y="426264"/>
                  <a:pt x="-705" y="330515"/>
                  <a:pt x="4" y="212780"/>
                </a:cubicBezTo>
                <a:cubicBezTo>
                  <a:pt x="713" y="95044"/>
                  <a:pt x="96462" y="-705"/>
                  <a:pt x="214198" y="4"/>
                </a:cubicBezTo>
                <a:close/>
              </a:path>
            </a:pathLst>
          </a:custGeom>
          <a:solidFill>
            <a:srgbClr val="000000">
              <a:alpha val="80000"/>
            </a:srgbClr>
          </a:solidFill>
          <a:ln w="70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 dirty="0"/>
          </a:p>
        </p:txBody>
      </p:sp>
      <p:sp>
        <p:nvSpPr>
          <p:cNvPr id="44" name="Shape">
            <a:extLst>
              <a:ext uri="{FF2B5EF4-FFF2-40B4-BE49-F238E27FC236}">
                <a16:creationId xmlns:a16="http://schemas.microsoft.com/office/drawing/2014/main" id="{E76FACF1-C0C6-4CFA-8127-8AF7EBE6DA67}"/>
              </a:ext>
            </a:extLst>
          </p:cNvPr>
          <p:cNvSpPr/>
          <p:nvPr/>
        </p:nvSpPr>
        <p:spPr>
          <a:xfrm>
            <a:off x="1625571" y="1152513"/>
            <a:ext cx="6795701" cy="5229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600" extrusionOk="0">
                <a:moveTo>
                  <a:pt x="3562" y="1723"/>
                </a:moveTo>
                <a:lnTo>
                  <a:pt x="349" y="9078"/>
                </a:lnTo>
                <a:cubicBezTo>
                  <a:pt x="-117" y="10145"/>
                  <a:pt x="-117" y="11457"/>
                  <a:pt x="349" y="12523"/>
                </a:cubicBezTo>
                <a:lnTo>
                  <a:pt x="4315" y="21600"/>
                </a:lnTo>
                <a:lnTo>
                  <a:pt x="4945" y="21600"/>
                </a:lnTo>
                <a:lnTo>
                  <a:pt x="1609" y="13964"/>
                </a:lnTo>
                <a:cubicBezTo>
                  <a:pt x="1142" y="12897"/>
                  <a:pt x="1142" y="11585"/>
                  <a:pt x="1609" y="10519"/>
                </a:cubicBezTo>
                <a:lnTo>
                  <a:pt x="4192" y="4604"/>
                </a:lnTo>
                <a:cubicBezTo>
                  <a:pt x="4658" y="3537"/>
                  <a:pt x="5519" y="2882"/>
                  <a:pt x="6450" y="2882"/>
                </a:cubicBezTo>
                <a:lnTo>
                  <a:pt x="19199" y="2882"/>
                </a:lnTo>
                <a:cubicBezTo>
                  <a:pt x="20223" y="2882"/>
                  <a:pt x="21123" y="1988"/>
                  <a:pt x="21407" y="687"/>
                </a:cubicBezTo>
                <a:lnTo>
                  <a:pt x="21408" y="680"/>
                </a:lnTo>
                <a:cubicBezTo>
                  <a:pt x="21483" y="339"/>
                  <a:pt x="21289" y="0"/>
                  <a:pt x="21021" y="0"/>
                </a:cubicBezTo>
                <a:lnTo>
                  <a:pt x="5821" y="0"/>
                </a:lnTo>
                <a:cubicBezTo>
                  <a:pt x="4889" y="0"/>
                  <a:pt x="4029" y="657"/>
                  <a:pt x="3562" y="1723"/>
                </a:cubicBezTo>
                <a:close/>
              </a:path>
            </a:pathLst>
          </a:custGeom>
          <a:solidFill>
            <a:srgbClr val="92D05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 06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ED5D04-F590-4EE7-AE6E-CB470304DDD1}"/>
              </a:ext>
            </a:extLst>
          </p:cNvPr>
          <p:cNvSpPr txBox="1"/>
          <p:nvPr/>
        </p:nvSpPr>
        <p:spPr>
          <a:xfrm>
            <a:off x="8524318" y="1057375"/>
            <a:ext cx="3406426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rgbClr val="92D050"/>
                </a:solidFill>
              </a:rPr>
              <a:t>April 2025</a:t>
            </a:r>
            <a:endParaRPr lang="en-US" sz="900" b="1" noProof="1">
              <a:solidFill>
                <a:srgbClr val="92D050"/>
              </a:solidFill>
            </a:endParaRPr>
          </a:p>
          <a:p>
            <a:pPr algn="just"/>
            <a:r>
              <a:rPr lang="en-US" sz="1200" noProof="1"/>
              <a:t>Expand in existing 10 Cities &amp; explore additional scope</a:t>
            </a:r>
          </a:p>
          <a:p>
            <a:pPr algn="just"/>
            <a:r>
              <a:rPr lang="en-US" sz="1200" noProof="1"/>
              <a:t>Target 3600 FL3 &amp; 3.6 Lacs FL4 Customers in Each City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215934" y="5504763"/>
            <a:ext cx="47148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Company Registration          : July 2020 - Complete</a:t>
            </a:r>
          </a:p>
          <a:p>
            <a:r>
              <a:rPr lang="en-US" sz="1600" dirty="0"/>
              <a:t>MVP PoC	         	          : Dec 2021</a:t>
            </a:r>
          </a:p>
          <a:p>
            <a:r>
              <a:rPr lang="en-US" sz="1600" dirty="0"/>
              <a:t>Foundation Period 	          : Dec-21 to May</a:t>
            </a:r>
          </a:p>
          <a:p>
            <a:r>
              <a:rPr lang="en-US" b="1" dirty="0">
                <a:solidFill>
                  <a:srgbClr val="0070C0"/>
                </a:solidFill>
              </a:rPr>
              <a:t>RBI Approval &amp;</a:t>
            </a:r>
            <a:r>
              <a:rPr lang="en-US" b="1" dirty="0">
                <a:solidFill>
                  <a:srgbClr val="00B050"/>
                </a:solidFill>
              </a:rPr>
              <a:t> Launch   : May 2022 (Wave 1)</a:t>
            </a:r>
          </a:p>
        </p:txBody>
      </p:sp>
      <p:cxnSp>
        <p:nvCxnSpPr>
          <p:cNvPr id="58" name="Elbow Connector 57"/>
          <p:cNvCxnSpPr/>
          <p:nvPr/>
        </p:nvCxnSpPr>
        <p:spPr>
          <a:xfrm rot="16200000" flipH="1">
            <a:off x="6642433" y="5332559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638249">
            <a:off x="2873989" y="1320092"/>
            <a:ext cx="844450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noProof="1">
                <a:solidFill>
                  <a:srgbClr val="7030A0"/>
                </a:solidFill>
              </a:rPr>
              <a:t>3600 FL3</a:t>
            </a:r>
          </a:p>
          <a:p>
            <a:pPr algn="just"/>
            <a:r>
              <a:rPr lang="en-US" sz="1200" noProof="1">
                <a:solidFill>
                  <a:srgbClr val="7030A0"/>
                </a:solidFill>
              </a:rPr>
              <a:t>36Lacs FL4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710634">
            <a:off x="3054186" y="1643784"/>
            <a:ext cx="1719386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3000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30 Lacs FL4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528186">
            <a:off x="3310335" y="2735875"/>
            <a:ext cx="849840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2400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24 Lacs FL4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510757">
            <a:off x="3333578" y="3108557"/>
            <a:ext cx="1719386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1800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18 Lacs FL4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408961">
            <a:off x="3766192" y="4200052"/>
            <a:ext cx="803063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1200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12Lacs  FL4</a:t>
            </a:r>
          </a:p>
        </p:txBody>
      </p:sp>
      <p:cxnSp>
        <p:nvCxnSpPr>
          <p:cNvPr id="66" name="Elbow Connector 65"/>
          <p:cNvCxnSpPr/>
          <p:nvPr/>
        </p:nvCxnSpPr>
        <p:spPr>
          <a:xfrm rot="16200000" flipH="1">
            <a:off x="6642426" y="5585652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173446" y="635635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cxnSp>
        <p:nvCxnSpPr>
          <p:cNvPr id="40" name="Elbow Connector 39"/>
          <p:cNvCxnSpPr/>
          <p:nvPr/>
        </p:nvCxnSpPr>
        <p:spPr>
          <a:xfrm rot="16200000" flipH="1">
            <a:off x="6637660" y="5809491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6339795" y="5643592"/>
            <a:ext cx="873748" cy="13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528697" y="6356350"/>
            <a:ext cx="407000" cy="365125"/>
          </a:xfrm>
        </p:spPr>
        <p:txBody>
          <a:bodyPr/>
          <a:lstStyle/>
          <a:p>
            <a:fld id="{D4960F7B-5716-4810-A91D-46252C2EC1F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043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811951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Phased Evolution Plan </a:t>
            </a:r>
            <a:r>
              <a:rPr lang="en-US" sz="2700" b="1" dirty="0">
                <a:solidFill>
                  <a:srgbClr val="7030A0"/>
                </a:solidFill>
                <a:latin typeface="Arial Black" panose="020B0A04020102020204" pitchFamily="34" charset="0"/>
              </a:rPr>
              <a:t>– Option 1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151497" y="6359215"/>
            <a:ext cx="2743200" cy="365125"/>
          </a:xfrm>
        </p:spPr>
        <p:txBody>
          <a:bodyPr/>
          <a:lstStyle/>
          <a:p>
            <a:fld id="{D4960F7B-5716-4810-A91D-46252C2EC1F4}" type="slidenum">
              <a:rPr lang="en-US" smtClean="0"/>
              <a:t>15</a:t>
            </a:fld>
            <a:endParaRPr lang="en-US" dirty="0"/>
          </a:p>
        </p:txBody>
      </p:sp>
      <p:sp>
        <p:nvSpPr>
          <p:cNvPr id="23" name="Footer Placeholder 1"/>
          <p:cNvSpPr txBox="1">
            <a:spLocks/>
          </p:cNvSpPr>
          <p:nvPr/>
        </p:nvSpPr>
        <p:spPr>
          <a:xfrm>
            <a:off x="7057480" y="63453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5150" y="1068546"/>
            <a:ext cx="8477250" cy="4500981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961480" y="5021375"/>
            <a:ext cx="6096000" cy="1184940"/>
          </a:xfrm>
          <a:prstGeom prst="rect">
            <a:avLst/>
          </a:prstGeom>
        </p:spPr>
        <p:txBody>
          <a:bodyPr>
            <a:spAutoFit/>
          </a:bodyPr>
          <a:lstStyle/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C00000"/>
                </a:solidFill>
              </a:rPr>
              <a:t>Hospitality governance &amp; administration solution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C00000"/>
                </a:solidFill>
              </a:rPr>
              <a:t>Sponsored Event Services, Corporate Tie-Ups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C00000"/>
                </a:solidFill>
              </a:rPr>
              <a:t>Pricing diversification, Integration with parallel trending apps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C00000"/>
                </a:solidFill>
              </a:rPr>
              <a:t>WAIŪ Hangout &amp; personalized theme based offers &amp; events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085467" y="3936976"/>
            <a:ext cx="6096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0D4753"/>
                </a:solidFill>
              </a:rPr>
              <a:t>Horizontal expansion of broadcasting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0D4753"/>
                </a:solidFill>
              </a:rPr>
              <a:t>Multi-tier membership with range of features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0D4753"/>
                </a:solidFill>
              </a:rPr>
              <a:t>Data science &amp; analytics, Supply-chain services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221613" y="2810235"/>
            <a:ext cx="483523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Overseas launch, Integration with other apps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Restaurant appraisal &amp; consumer rating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SOP standardization &amp; master training</a:t>
            </a:r>
          </a:p>
        </p:txBody>
      </p:sp>
    </p:spTree>
    <p:extLst>
      <p:ext uri="{BB962C8B-B14F-4D97-AF65-F5344CB8AC3E}">
        <p14:creationId xmlns:p14="http://schemas.microsoft.com/office/powerpoint/2010/main" val="1603664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79228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Phased Evolution Plan </a:t>
            </a:r>
            <a:r>
              <a:rPr lang="en-US" sz="2700" b="1" dirty="0">
                <a:solidFill>
                  <a:srgbClr val="7030A0"/>
                </a:solidFill>
                <a:latin typeface="Arial Black" panose="020B0A04020102020204" pitchFamily="34" charset="0"/>
              </a:rPr>
              <a:t>– Option 2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0127" y="1061401"/>
            <a:ext cx="10660617" cy="5514975"/>
          </a:xfrm>
          <a:prstGeom prst="rect">
            <a:avLst/>
          </a:prstGeom>
        </p:spPr>
      </p:pic>
      <p:sp>
        <p:nvSpPr>
          <p:cNvPr id="22" name="Slide Number Placeholder 2"/>
          <p:cNvSpPr txBox="1">
            <a:spLocks/>
          </p:cNvSpPr>
          <p:nvPr/>
        </p:nvSpPr>
        <p:spPr>
          <a:xfrm>
            <a:off x="9110644" y="63247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960F7B-5716-4810-A91D-46252C2EC1F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4" name="Footer Placeholder 1"/>
          <p:cNvSpPr txBox="1">
            <a:spLocks/>
          </p:cNvSpPr>
          <p:nvPr/>
        </p:nvSpPr>
        <p:spPr>
          <a:xfrm>
            <a:off x="4489938" y="636488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4" name="Rectangle 3"/>
          <p:cNvSpPr/>
          <p:nvPr/>
        </p:nvSpPr>
        <p:spPr>
          <a:xfrm>
            <a:off x="5956149" y="4715995"/>
            <a:ext cx="6096000" cy="1184940"/>
          </a:xfrm>
          <a:prstGeom prst="rect">
            <a:avLst/>
          </a:prstGeom>
        </p:spPr>
        <p:txBody>
          <a:bodyPr>
            <a:spAutoFit/>
          </a:bodyPr>
          <a:lstStyle/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Hospitality governance &amp; administration solution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Sponsored Event Services, Corporate Tie-Ups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Pricing diversification, External app integration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WAIŪ Hangout &amp; personalized offers &amp; events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166116" y="3698130"/>
            <a:ext cx="6096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Horizontal expansion of broadcasting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Multi-tier membership with range of features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Data science &amp; analytics, Supply-chain services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200054" y="2616260"/>
            <a:ext cx="483523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Overseas launch, Integration with other apps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Restaurant appraisal &amp; consumer rating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SOP standardization &amp; master training</a:t>
            </a:r>
          </a:p>
        </p:txBody>
      </p:sp>
    </p:spTree>
    <p:extLst>
      <p:ext uri="{BB962C8B-B14F-4D97-AF65-F5344CB8AC3E}">
        <p14:creationId xmlns:p14="http://schemas.microsoft.com/office/powerpoint/2010/main" val="4132453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58657" y="347939"/>
            <a:ext cx="110951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Capital Investment &amp; Operational Expenditure</a:t>
            </a:r>
            <a:endParaRPr lang="en-US" sz="2700" b="1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229631" y="1009322"/>
            <a:ext cx="11702552" cy="4762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243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17</a:t>
            </a:fld>
            <a:endParaRPr lang="en-US" dirty="0"/>
          </a:p>
        </p:txBody>
      </p:sp>
      <p:pic>
        <p:nvPicPr>
          <p:cNvPr id="23" name="Picture 22" descr="Table&#10;&#10;Description automatically generated">
            <a:extLst>
              <a:ext uri="{FF2B5EF4-FFF2-40B4-BE49-F238E27FC236}">
                <a16:creationId xmlns:a16="http://schemas.microsoft.com/office/drawing/2014/main" id="{971157AD-DFE5-0645-AB13-1C266FB5B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98" y="1149031"/>
            <a:ext cx="11664617" cy="455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67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58657" y="347939"/>
            <a:ext cx="110951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Revenue Model</a:t>
            </a:r>
            <a:endParaRPr lang="en-US" sz="2700" b="1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229631" y="1009322"/>
            <a:ext cx="11702552" cy="4762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243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30EA14-7B5B-B141-8495-2E7ACB60A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83" y="1184465"/>
            <a:ext cx="11616647" cy="49919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23480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63243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Our Team – </a:t>
            </a:r>
            <a:r>
              <a:rPr lang="en-US" sz="2700" b="1" dirty="0">
                <a:solidFill>
                  <a:srgbClr val="7030A0"/>
                </a:solidFill>
                <a:latin typeface="Arial Black" panose="020B0A04020102020204" pitchFamily="34" charset="0"/>
              </a:rPr>
              <a:t>In-Progress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2" name="Rounded Rectangle 21"/>
          <p:cNvSpPr/>
          <p:nvPr/>
        </p:nvSpPr>
        <p:spPr>
          <a:xfrm>
            <a:off x="1409023" y="1175505"/>
            <a:ext cx="10420119" cy="51817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Rajesh </a:t>
            </a:r>
            <a:r>
              <a:rPr lang="en-US" sz="1200" dirty="0" err="1">
                <a:solidFill>
                  <a:srgbClr val="002060"/>
                </a:solidFill>
              </a:rPr>
              <a:t>Karandikar</a:t>
            </a:r>
            <a:r>
              <a:rPr lang="en-US" sz="1200" dirty="0">
                <a:solidFill>
                  <a:srgbClr val="002060"/>
                </a:solidFill>
              </a:rPr>
              <a:t> – Owner, 24k Restaurant Network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Alok Sambuddha – Director, American Express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Sanjay </a:t>
            </a:r>
            <a:r>
              <a:rPr lang="en-US" sz="1200" dirty="0" err="1">
                <a:solidFill>
                  <a:srgbClr val="002060"/>
                </a:solidFill>
              </a:rPr>
              <a:t>Kelapure</a:t>
            </a:r>
            <a:r>
              <a:rPr lang="en-US" sz="1200" dirty="0">
                <a:solidFill>
                  <a:srgbClr val="002060"/>
                </a:solidFill>
              </a:rPr>
              <a:t> – Hospitality Network Management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Shrikant </a:t>
            </a:r>
            <a:r>
              <a:rPr lang="en-US" sz="1200" dirty="0" err="1">
                <a:solidFill>
                  <a:srgbClr val="002060"/>
                </a:solidFill>
              </a:rPr>
              <a:t>Chatur</a:t>
            </a:r>
            <a:r>
              <a:rPr lang="en-US" sz="1200" dirty="0">
                <a:solidFill>
                  <a:srgbClr val="002060"/>
                </a:solidFill>
              </a:rPr>
              <a:t> – Governance Consultant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Shrikant </a:t>
            </a:r>
            <a:r>
              <a:rPr lang="en-US" sz="1200" dirty="0" err="1">
                <a:solidFill>
                  <a:srgbClr val="002060"/>
                </a:solidFill>
              </a:rPr>
              <a:t>Chepe</a:t>
            </a:r>
            <a:r>
              <a:rPr lang="en-US" sz="1200" dirty="0">
                <a:solidFill>
                  <a:srgbClr val="002060"/>
                </a:solidFill>
              </a:rPr>
              <a:t> – Technical Architect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Raju </a:t>
            </a:r>
            <a:r>
              <a:rPr lang="en-US" sz="1200" dirty="0" err="1">
                <a:solidFill>
                  <a:srgbClr val="002060"/>
                </a:solidFill>
              </a:rPr>
              <a:t>patil</a:t>
            </a:r>
            <a:r>
              <a:rPr lang="en-US" sz="1200" dirty="0">
                <a:solidFill>
                  <a:srgbClr val="002060"/>
                </a:solidFill>
              </a:rPr>
              <a:t> – Gaming Integration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Rahul Patil – Security Specialist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Chetan </a:t>
            </a:r>
            <a:r>
              <a:rPr lang="en-US" sz="1200" dirty="0" err="1">
                <a:solidFill>
                  <a:srgbClr val="002060"/>
                </a:solidFill>
              </a:rPr>
              <a:t>Oswal</a:t>
            </a:r>
            <a:r>
              <a:rPr lang="en-US" sz="1200" dirty="0">
                <a:solidFill>
                  <a:srgbClr val="002060"/>
                </a:solidFill>
              </a:rPr>
              <a:t> – Accountancy &amp; counsel</a:t>
            </a:r>
          </a:p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600" dirty="0">
                <a:solidFill>
                  <a:srgbClr val="002060"/>
                </a:solidFill>
              </a:rPr>
              <a:t>Partners: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IRSRD – Development, Governance, Technical Consultant, HR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KPMG – IPA, RBI, PM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 err="1">
                <a:solidFill>
                  <a:srgbClr val="002060"/>
                </a:solidFill>
              </a:rPr>
              <a:t>Sazinga</a:t>
            </a:r>
            <a:r>
              <a:rPr lang="en-US" sz="1200" dirty="0">
                <a:solidFill>
                  <a:srgbClr val="002060"/>
                </a:solidFill>
              </a:rPr>
              <a:t> – Current Development Partner (Discussions ongoing with prominent vendors)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243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626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7964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WA</a:t>
            </a:r>
            <a:r>
              <a:rPr lang="en-US" sz="2700" b="1" dirty="0">
                <a:solidFill>
                  <a:srgbClr val="FF0000"/>
                </a:solidFill>
                <a:latin typeface="Arial Black" panose="020B0A04020102020204" pitchFamily="34" charset="0"/>
              </a:rPr>
              <a:t>I</a:t>
            </a:r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Ū : Mission, Vision &amp; Values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51" name="Rounded Rectangle 50"/>
          <p:cNvSpPr/>
          <p:nvPr/>
        </p:nvSpPr>
        <p:spPr>
          <a:xfrm>
            <a:off x="1284068" y="1100253"/>
            <a:ext cx="10545981" cy="52855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>
                <a:solidFill>
                  <a:srgbClr val="002060"/>
                </a:solidFill>
              </a:rPr>
              <a:t>Mission:</a:t>
            </a:r>
          </a:p>
          <a:p>
            <a:pPr marL="46038" lvl="3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defRPr/>
            </a:pPr>
            <a:r>
              <a:rPr lang="en-US" sz="1900" dirty="0">
                <a:solidFill>
                  <a:srgbClr val="002060"/>
                </a:solidFill>
              </a:rPr>
              <a:t>To create a global entrepreneur of hospitality industry, realizing pioneering advancements in established services and accomplish mutual growth for both our partners &amp; customers</a:t>
            </a:r>
          </a:p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>
                <a:solidFill>
                  <a:srgbClr val="002060"/>
                </a:solidFill>
              </a:rPr>
              <a:t>Vision:</a:t>
            </a:r>
          </a:p>
          <a:p>
            <a:pPr marL="46038" lvl="3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defRPr/>
            </a:pPr>
            <a:r>
              <a:rPr lang="en-US" sz="1900" dirty="0">
                <a:solidFill>
                  <a:srgbClr val="002060"/>
                </a:solidFill>
              </a:rPr>
              <a:t>WA</a:t>
            </a:r>
            <a:r>
              <a:rPr lang="en-US" sz="1900" dirty="0">
                <a:solidFill>
                  <a:srgbClr val="FF0000"/>
                </a:solidFill>
              </a:rPr>
              <a:t>I</a:t>
            </a:r>
            <a:r>
              <a:rPr lang="en-US" sz="1900" dirty="0">
                <a:solidFill>
                  <a:srgbClr val="002060"/>
                </a:solidFill>
              </a:rPr>
              <a:t>Ū is dedicated to provide modern &amp; innovative solutions to our hospitality partners, via introduction of technology evolution in their offerings and opening avenues of inspiring new business horizons.</a:t>
            </a:r>
          </a:p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>
                <a:solidFill>
                  <a:srgbClr val="002060"/>
                </a:solidFill>
              </a:rPr>
              <a:t>Values:</a:t>
            </a: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2060"/>
                </a:solidFill>
              </a:rPr>
              <a:t>Innovation through Leadership </a:t>
            </a:r>
            <a:r>
              <a:rPr lang="en-US" sz="1900" dirty="0">
                <a:solidFill>
                  <a:srgbClr val="002060"/>
                </a:solidFill>
              </a:rPr>
              <a:t>: To spearhead hospitality experience enrichment, consistently</a:t>
            </a: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2060"/>
                </a:solidFill>
              </a:rPr>
              <a:t>Modernization &amp; Elegance </a:t>
            </a:r>
            <a:r>
              <a:rPr lang="en-US" sz="1900" dirty="0">
                <a:solidFill>
                  <a:srgbClr val="002060"/>
                </a:solidFill>
              </a:rPr>
              <a:t>: To develop ultramodern hospitality business solutions</a:t>
            </a: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2060"/>
                </a:solidFill>
              </a:rPr>
              <a:t>Focus &amp; Evolution </a:t>
            </a:r>
            <a:r>
              <a:rPr lang="en-US" sz="1900" dirty="0">
                <a:solidFill>
                  <a:srgbClr val="002060"/>
                </a:solidFill>
              </a:rPr>
              <a:t>: Relentlessly strive to improve business value through performance</a:t>
            </a:r>
          </a:p>
        </p:txBody>
      </p:sp>
      <p:sp>
        <p:nvSpPr>
          <p:cNvPr id="2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98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ounded Rectangle 126"/>
          <p:cNvSpPr/>
          <p:nvPr/>
        </p:nvSpPr>
        <p:spPr>
          <a:xfrm>
            <a:off x="1334798" y="1213188"/>
            <a:ext cx="10490018" cy="182392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22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79228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FF0000"/>
                </a:solidFill>
                <a:latin typeface="Arial Black" panose="020B0A04020102020204" pitchFamily="34" charset="0"/>
              </a:rPr>
              <a:t>Organization Structure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2" name="Slide Number Placeholder 2"/>
          <p:cNvSpPr txBox="1">
            <a:spLocks/>
          </p:cNvSpPr>
          <p:nvPr/>
        </p:nvSpPr>
        <p:spPr>
          <a:xfrm>
            <a:off x="9110644" y="63247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960F7B-5716-4810-A91D-46252C2EC1F4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4" name="Footer Placeholder 1"/>
          <p:cNvSpPr txBox="1">
            <a:spLocks/>
          </p:cNvSpPr>
          <p:nvPr/>
        </p:nvSpPr>
        <p:spPr>
          <a:xfrm>
            <a:off x="4489938" y="631110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430915" y="1317383"/>
            <a:ext cx="1937756" cy="462812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Rajesh Karandikar</a:t>
            </a:r>
          </a:p>
          <a:p>
            <a:pPr algn="ctr"/>
            <a:r>
              <a:rPr lang="en-US" sz="1600" dirty="0"/>
              <a:t>Founder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430915" y="1561489"/>
            <a:ext cx="193775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6896164" y="1306854"/>
            <a:ext cx="1937756" cy="462812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Alok Sambuddha</a:t>
            </a:r>
          </a:p>
          <a:p>
            <a:pPr algn="ctr"/>
            <a:r>
              <a:rPr lang="en-US" sz="1600" dirty="0"/>
              <a:t>Founder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6896164" y="1555331"/>
            <a:ext cx="193775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3629324" y="1998952"/>
            <a:ext cx="1827976" cy="49464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Board Member 4</a:t>
            </a:r>
          </a:p>
          <a:p>
            <a:pPr algn="ctr"/>
            <a:r>
              <a:rPr lang="en-US" sz="1600" dirty="0"/>
              <a:t>TBD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3629324" y="2258973"/>
            <a:ext cx="1827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5756028" y="2001870"/>
            <a:ext cx="1827976" cy="49464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Board Member 5</a:t>
            </a:r>
          </a:p>
          <a:p>
            <a:pPr algn="ctr"/>
            <a:r>
              <a:rPr lang="en-US" sz="1600" dirty="0"/>
              <a:t>TBD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5756028" y="2269476"/>
            <a:ext cx="1827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7802398" y="1989988"/>
            <a:ext cx="1827976" cy="49464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Board Member 6</a:t>
            </a:r>
          </a:p>
          <a:p>
            <a:pPr algn="ctr"/>
            <a:r>
              <a:rPr lang="en-US" sz="1600" dirty="0"/>
              <a:t>TBD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7802398" y="2250009"/>
            <a:ext cx="1827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9845560" y="1978712"/>
            <a:ext cx="1827976" cy="49464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Board Member 7</a:t>
            </a:r>
          </a:p>
          <a:p>
            <a:pPr algn="ctr"/>
            <a:r>
              <a:rPr lang="en-US" sz="1600" dirty="0"/>
              <a:t>TBD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9845560" y="2233618"/>
            <a:ext cx="1827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1549517" y="2003435"/>
            <a:ext cx="1827976" cy="49464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Board Member 3</a:t>
            </a:r>
          </a:p>
          <a:p>
            <a:pPr algn="ctr"/>
            <a:r>
              <a:rPr lang="en-US" sz="1600" dirty="0"/>
              <a:t>TBD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1549517" y="2263456"/>
            <a:ext cx="1827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2463505" y="2831809"/>
            <a:ext cx="8296043" cy="61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3" idx="2"/>
          </p:cNvCxnSpPr>
          <p:nvPr/>
        </p:nvCxnSpPr>
        <p:spPr>
          <a:xfrm>
            <a:off x="2463505" y="2498076"/>
            <a:ext cx="0" cy="33434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1" idx="2"/>
          </p:cNvCxnSpPr>
          <p:nvPr/>
        </p:nvCxnSpPr>
        <p:spPr>
          <a:xfrm>
            <a:off x="10759548" y="2473353"/>
            <a:ext cx="0" cy="37176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533605" y="2485376"/>
            <a:ext cx="0" cy="33434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658859" y="2498076"/>
            <a:ext cx="0" cy="33434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8711905" y="2485376"/>
            <a:ext cx="0" cy="33434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/>
          <p:cNvSpPr/>
          <p:nvPr/>
        </p:nvSpPr>
        <p:spPr>
          <a:xfrm>
            <a:off x="1363826" y="3556862"/>
            <a:ext cx="1239674" cy="470034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Account</a:t>
            </a:r>
          </a:p>
          <a:p>
            <a:pPr algn="ctr"/>
            <a:r>
              <a:rPr lang="en-US" sz="1600" dirty="0"/>
              <a:t>Dept. Head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2735426" y="3556862"/>
            <a:ext cx="1239674" cy="470034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HR</a:t>
            </a:r>
          </a:p>
          <a:p>
            <a:pPr algn="ctr"/>
            <a:r>
              <a:rPr lang="en-US" sz="1600" dirty="0"/>
              <a:t>Dept. Head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4140200" y="3556185"/>
            <a:ext cx="1751037" cy="458011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Legal/Compliance</a:t>
            </a:r>
          </a:p>
          <a:p>
            <a:pPr algn="ctr"/>
            <a:r>
              <a:rPr lang="en-US" sz="1600" dirty="0"/>
              <a:t>Dept. Head</a:t>
            </a:r>
          </a:p>
        </p:txBody>
      </p:sp>
      <p:sp>
        <p:nvSpPr>
          <p:cNvPr id="85" name="Rounded Rectangle 84"/>
          <p:cNvSpPr/>
          <p:nvPr/>
        </p:nvSpPr>
        <p:spPr>
          <a:xfrm>
            <a:off x="10190326" y="3556862"/>
            <a:ext cx="1239674" cy="470034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Admin</a:t>
            </a:r>
          </a:p>
          <a:p>
            <a:pPr algn="ctr"/>
            <a:r>
              <a:rPr lang="en-US" sz="1600" dirty="0"/>
              <a:t>Dept. Head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8780626" y="3556862"/>
            <a:ext cx="1239674" cy="470034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Support</a:t>
            </a:r>
          </a:p>
          <a:p>
            <a:pPr algn="ctr"/>
            <a:r>
              <a:rPr lang="en-US" sz="1600" b="1" dirty="0"/>
              <a:t>Dept. Head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7383626" y="3556862"/>
            <a:ext cx="1239674" cy="470034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IT</a:t>
            </a:r>
          </a:p>
          <a:p>
            <a:pPr algn="ctr"/>
            <a:r>
              <a:rPr lang="en-US" sz="1600" dirty="0"/>
              <a:t>Dept. Head</a:t>
            </a:r>
          </a:p>
        </p:txBody>
      </p:sp>
      <p:sp>
        <p:nvSpPr>
          <p:cNvPr id="91" name="Rounded Rectangle 90"/>
          <p:cNvSpPr/>
          <p:nvPr/>
        </p:nvSpPr>
        <p:spPr>
          <a:xfrm>
            <a:off x="6059486" y="3557590"/>
            <a:ext cx="1239674" cy="470034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Sales</a:t>
            </a:r>
          </a:p>
          <a:p>
            <a:pPr algn="ctr"/>
            <a:r>
              <a:rPr lang="en-US" sz="1600" dirty="0"/>
              <a:t>Dept. Head</a:t>
            </a: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5963" y="5220329"/>
            <a:ext cx="1104586" cy="86028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28263" y="5211202"/>
            <a:ext cx="1230931" cy="845597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91923" y="5205501"/>
            <a:ext cx="1165177" cy="880858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09159" y="5287855"/>
            <a:ext cx="1135907" cy="83535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36552" y="5228533"/>
            <a:ext cx="1189037" cy="894672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63790" y="5202850"/>
            <a:ext cx="1012958" cy="1027450"/>
          </a:xfrm>
          <a:prstGeom prst="rect">
            <a:avLst/>
          </a:prstGeom>
        </p:spPr>
      </p:pic>
      <p:cxnSp>
        <p:nvCxnSpPr>
          <p:cNvPr id="105" name="Straight Connector 104"/>
          <p:cNvCxnSpPr/>
          <p:nvPr/>
        </p:nvCxnSpPr>
        <p:spPr>
          <a:xfrm flipV="1">
            <a:off x="2154151" y="4857450"/>
            <a:ext cx="9086806" cy="211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6679095" y="4857450"/>
            <a:ext cx="5232" cy="3454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3702050" y="4857450"/>
            <a:ext cx="1501" cy="34943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>
            <a:off x="5167226" y="4857450"/>
            <a:ext cx="1674" cy="34943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2154151" y="4857450"/>
            <a:ext cx="0" cy="33946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8122444" y="4857450"/>
            <a:ext cx="707" cy="34943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11240957" y="4857448"/>
            <a:ext cx="0" cy="57184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Picture 1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417198" y="5214406"/>
            <a:ext cx="1351732" cy="908799"/>
          </a:xfrm>
          <a:prstGeom prst="rect">
            <a:avLst/>
          </a:prstGeom>
        </p:spPr>
      </p:pic>
      <p:sp>
        <p:nvSpPr>
          <p:cNvPr id="125" name="Rectangle 124"/>
          <p:cNvSpPr/>
          <p:nvPr/>
        </p:nvSpPr>
        <p:spPr>
          <a:xfrm>
            <a:off x="3994448" y="4298178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503238" lvl="4" algn="just" defTabSz="969963" eaLnBrk="0" hangingPunct="0">
              <a:spcBef>
                <a:spcPts val="600"/>
              </a:spcBef>
              <a:buSzPct val="125000"/>
              <a:defRPr/>
            </a:pPr>
            <a:r>
              <a:rPr lang="en-US" sz="2800" dirty="0"/>
              <a:t>REGIONAL SALES OFFICES</a:t>
            </a:r>
          </a:p>
        </p:txBody>
      </p:sp>
      <p:cxnSp>
        <p:nvCxnSpPr>
          <p:cNvPr id="131" name="Straight Connector 130"/>
          <p:cNvCxnSpPr/>
          <p:nvPr/>
        </p:nvCxnSpPr>
        <p:spPr>
          <a:xfrm flipV="1">
            <a:off x="1982606" y="3371637"/>
            <a:ext cx="8827557" cy="1654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endCxn id="85" idx="0"/>
          </p:cNvCxnSpPr>
          <p:nvPr/>
        </p:nvCxnSpPr>
        <p:spPr>
          <a:xfrm>
            <a:off x="10810163" y="3370302"/>
            <a:ext cx="0" cy="18656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9371880" y="3375063"/>
            <a:ext cx="0" cy="18656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7985993" y="3375055"/>
            <a:ext cx="0" cy="18656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6662227" y="3379810"/>
            <a:ext cx="0" cy="18656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4947488" y="3379802"/>
            <a:ext cx="0" cy="18656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3352047" y="3384564"/>
            <a:ext cx="0" cy="18656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1985205" y="3379791"/>
            <a:ext cx="0" cy="18656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6663622" y="2819718"/>
            <a:ext cx="0" cy="560073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9625030" y="4857448"/>
            <a:ext cx="707" cy="34943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878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45021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Question &amp; Answers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22" name="Picture 2" descr="https://lh6.googleusercontent.com/dU39hudp5xW59pQ-YihItXjKqrI28tV3G3u-9QiXcMOY1zn_EyLjziKmft1QiwXiaX7NhymbjfZV3rx_wiNrGzhvvgk08xOMHzpfLPootlGFbTJX7vwBc2GS12qF7uRmiUPSAiT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494" y="1318510"/>
            <a:ext cx="7506791" cy="413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1530" y="5673297"/>
            <a:ext cx="2181225" cy="7810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92126" y="5673297"/>
            <a:ext cx="2133600" cy="8096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73351" y="5644722"/>
            <a:ext cx="2114550" cy="8096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87901" y="5635197"/>
            <a:ext cx="1920894" cy="8191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11394" y="5644722"/>
            <a:ext cx="2333625" cy="82867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763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9730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Appendix 1: Indicative Process Flow – Purchase</a:t>
            </a:r>
          </a:p>
          <a:p>
            <a:endParaRPr lang="en-US" sz="27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1530" y="5673297"/>
            <a:ext cx="2181225" cy="7810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92126" y="5673297"/>
            <a:ext cx="2133600" cy="8096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73351" y="5644722"/>
            <a:ext cx="2114550" cy="8096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87901" y="5635197"/>
            <a:ext cx="1920894" cy="8191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11394" y="5644722"/>
            <a:ext cx="2333625" cy="82867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22</a:t>
            </a:fld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26584" y="1060514"/>
            <a:ext cx="10704159" cy="545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66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45021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Action items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23</a:t>
            </a:fld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65B51D-5388-6A48-B619-0223AAC1E390}"/>
              </a:ext>
            </a:extLst>
          </p:cNvPr>
          <p:cNvSpPr txBox="1"/>
          <p:nvPr/>
        </p:nvSpPr>
        <p:spPr>
          <a:xfrm>
            <a:off x="1284068" y="1109244"/>
            <a:ext cx="1070312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030A0"/>
                </a:solidFill>
              </a:rPr>
              <a:t>Customer acquisition plan – what is kind of payment we will need to spend? – 10 Rs per download and 20 Rs after a month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030A0"/>
                </a:solidFill>
              </a:rPr>
              <a:t>Restaurant acquisition plan – same as above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030A0"/>
                </a:solidFill>
              </a:rPr>
              <a:t>Customer retention strategy?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7030A0"/>
                </a:solidFill>
              </a:rPr>
              <a:t>Waiu</a:t>
            </a:r>
            <a:r>
              <a:rPr lang="en-US" sz="1400" dirty="0">
                <a:solidFill>
                  <a:srgbClr val="7030A0"/>
                </a:solidFill>
              </a:rPr>
              <a:t>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030A0"/>
                </a:solidFill>
              </a:rPr>
              <a:t>First drink free on app download at restaurant?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030A0"/>
                </a:solidFill>
              </a:rPr>
              <a:t>Restaurant owner event in location</a:t>
            </a:r>
          </a:p>
          <a:p>
            <a:pPr marL="342900" indent="-342900">
              <a:buAutoNum type="arabicPeriod"/>
            </a:pPr>
            <a:endParaRPr lang="en-US" sz="1400" dirty="0">
              <a:solidFill>
                <a:srgbClr val="7030A0"/>
              </a:solidFill>
            </a:endParaRPr>
          </a:p>
          <a:p>
            <a:pPr marL="342900" indent="-342900">
              <a:buAutoNum type="arabicPeriod"/>
            </a:pPr>
            <a:endParaRPr lang="en-US" sz="1400" dirty="0">
              <a:solidFill>
                <a:srgbClr val="7030A0"/>
              </a:solidFill>
            </a:endParaRPr>
          </a:p>
          <a:p>
            <a:pPr marL="342900" indent="-342900">
              <a:buAutoNum type="arabicPeriod"/>
            </a:pPr>
            <a:endParaRPr lang="en-US" sz="1400" dirty="0">
              <a:solidFill>
                <a:srgbClr val="7030A0"/>
              </a:solidFill>
            </a:endParaRPr>
          </a:p>
          <a:p>
            <a:pPr marL="342900" indent="-342900">
              <a:buAutoNum type="arabicPeriod"/>
            </a:pPr>
            <a:endParaRPr lang="en-US" sz="1400" dirty="0">
              <a:solidFill>
                <a:srgbClr val="7030A0"/>
              </a:solidFill>
            </a:endParaRPr>
          </a:p>
          <a:p>
            <a:pPr marL="342900" indent="-342900">
              <a:buAutoNum type="arabicPeriod"/>
            </a:pPr>
            <a:endParaRPr lang="en-US" sz="1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895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047989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45311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Product &amp; Features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146629" y="1014084"/>
            <a:ext cx="10785554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3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3</a:t>
            </a:fld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1146629" y="1014084"/>
            <a:ext cx="10785554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164349" y="2520376"/>
            <a:ext cx="31905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solidFill>
                  <a:srgbClr val="7030A0"/>
                </a:solidFill>
              </a:rPr>
              <a:t>Gift a Friend</a:t>
            </a:r>
          </a:p>
          <a:p>
            <a:pPr algn="r"/>
            <a:r>
              <a:rPr lang="en-US" sz="1600" dirty="0">
                <a:solidFill>
                  <a:srgbClr val="7030A0"/>
                </a:solidFill>
              </a:rPr>
              <a:t>Gift or share an item of choice to your beloved ones – Family &amp; Friends, Colleagues, Corporates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52406" y="3835392"/>
            <a:ext cx="33092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Offer a </a:t>
            </a:r>
            <a:r>
              <a:rPr lang="en-US" sz="2200" b="1" u="sng" dirty="0">
                <a:solidFill>
                  <a:schemeClr val="accent6">
                    <a:lumMod val="75000"/>
                  </a:schemeClr>
                </a:solidFill>
              </a:rPr>
              <a:t>New</a:t>
            </a:r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 Friend</a:t>
            </a:r>
          </a:p>
          <a:p>
            <a:pPr algn="r"/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Offer service will be availed at merchant establishment with other groups or individuals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462304" y="3850433"/>
            <a:ext cx="3360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70C0"/>
                </a:solidFill>
              </a:rPr>
              <a:t>Events &amp; Gaming</a:t>
            </a:r>
          </a:p>
          <a:p>
            <a:r>
              <a:rPr lang="en-US" sz="1600" dirty="0">
                <a:solidFill>
                  <a:srgbClr val="0070C0"/>
                </a:solidFill>
              </a:rPr>
              <a:t>Promote corporate events, interactive games for in-house patrons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52406" y="5170544"/>
            <a:ext cx="330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solidFill>
                  <a:schemeClr val="bg2">
                    <a:lumMod val="25000"/>
                  </a:schemeClr>
                </a:solidFill>
              </a:rPr>
              <a:t>Payments &amp; PBS</a:t>
            </a:r>
          </a:p>
          <a:p>
            <a:pPr algn="r"/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Express true feeling of sharing &amp; gifting with points instead of money</a:t>
            </a: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440178" y="2556610"/>
            <a:ext cx="3360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Clique - Eat Now, Pay Later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Privileged services for the our NBFC/MFI partner customers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409314" y="1260212"/>
            <a:ext cx="34207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7030A0"/>
                </a:solidFill>
              </a:rPr>
              <a:t>Broadcast &amp; Live Streaming</a:t>
            </a:r>
          </a:p>
          <a:p>
            <a:r>
              <a:rPr lang="en-US" sz="1600" dirty="0">
                <a:solidFill>
                  <a:srgbClr val="7030A0"/>
                </a:solidFill>
              </a:rPr>
              <a:t>Watch live shows &amp; virtually share special moments with the dear ones &amp; staff training demonstrations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81726" y="1271323"/>
            <a:ext cx="3385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solidFill>
                  <a:srgbClr val="0070C0"/>
                </a:solidFill>
              </a:rPr>
              <a:t>F&amp;B Services</a:t>
            </a:r>
          </a:p>
          <a:p>
            <a:pPr algn="r"/>
            <a:r>
              <a:rPr lang="en-US" sz="1600" dirty="0">
                <a:solidFill>
                  <a:srgbClr val="0070C0"/>
                </a:solidFill>
              </a:rPr>
              <a:t>Instant cashback facility for regular customers to avail restaurant services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429237" y="5170544"/>
            <a:ext cx="35188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2">
                    <a:lumMod val="25000"/>
                  </a:schemeClr>
                </a:solidFill>
              </a:rPr>
              <a:t>Logistics &amp; Governance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Reduced expenses through aggregator independence, merchant governance support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42050" y="2554100"/>
            <a:ext cx="622602" cy="71371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25622" y="3922995"/>
            <a:ext cx="621517" cy="60473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99596" y="5240632"/>
            <a:ext cx="629599" cy="836156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62703" y="3951468"/>
            <a:ext cx="745180" cy="74518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13506" y="2686129"/>
            <a:ext cx="680757" cy="56586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68108" y="1376739"/>
            <a:ext cx="682399" cy="68962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31213" y="1393460"/>
            <a:ext cx="663723" cy="681305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52413" y="5240632"/>
            <a:ext cx="714729" cy="70182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268320-EAA7-8549-B85D-301D7BB0D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511" y="1156352"/>
            <a:ext cx="2308811" cy="520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076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89641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Industry Challenges &amp; Solutions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41530" y="1014084"/>
            <a:ext cx="10690653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95113" y="1084555"/>
            <a:ext cx="10391775" cy="5462829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2220686" y="2373089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Lack of options to share or gift F&amp;B service to friends &amp; family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227946" y="3033490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No socializing platforms in restaurant premises </a:t>
            </a:r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220692" y="3708405"/>
            <a:ext cx="349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Low margins of operation when utilizing traditional delivery models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235206" y="4395242"/>
            <a:ext cx="3483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No avenues for cost effective event arrangement or governance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235206" y="5072749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Menu pricing obligation without future benefits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235206" y="5783942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No tangible advantages of higher spend &amp; lockdown sensitivities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8062689" y="2365835"/>
            <a:ext cx="360972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Unique &amp; unmatched opportunity</a:t>
            </a:r>
          </a:p>
          <a:p>
            <a:r>
              <a:rPr lang="en-US" sz="1600" dirty="0">
                <a:solidFill>
                  <a:srgbClr val="7030A0"/>
                </a:solidFill>
              </a:rPr>
              <a:t>to share/offer F&amp;B item to anyone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8082294" y="3010416"/>
            <a:ext cx="3459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Innovative technology driven platform for B2C &amp; C2C interaction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106238" y="3701151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Higher benefits &amp; financial control with reduced expenses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8106238" y="4368802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Impactful means of event 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organization &amp; rapid marketing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8107246" y="5072749"/>
            <a:ext cx="3594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Guaranteed cashback, exciting offers, free &amp; credit services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8106238" y="5776688"/>
            <a:ext cx="3566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More value for money via PBS, M&amp;E features, networking, memberships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98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61352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Market Research Convergence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919886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1042" y="1080293"/>
            <a:ext cx="3372599" cy="19433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29555" y="1080293"/>
            <a:ext cx="3198141" cy="19433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9099665"/>
              </p:ext>
            </p:extLst>
          </p:nvPr>
        </p:nvGraphicFramePr>
        <p:xfrm>
          <a:off x="1253216" y="3024961"/>
          <a:ext cx="3400425" cy="1843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26" name="Rectangle 25"/>
          <p:cNvSpPr/>
          <p:nvPr/>
        </p:nvSpPr>
        <p:spPr>
          <a:xfrm>
            <a:off x="1268759" y="4973402"/>
            <a:ext cx="10608804" cy="15696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</a:rPr>
              <a:t>Trend #1: Ethnic cuisine will increasingly be present in organized and hygienic set-ups</a:t>
            </a:r>
          </a:p>
          <a:p>
            <a:r>
              <a:rPr lang="en-US" sz="1600" dirty="0">
                <a:solidFill>
                  <a:srgbClr val="002060"/>
                </a:solidFill>
              </a:rPr>
              <a:t>Trend #2: Food tech will continue to ‘organize’, driving increased focus on consumers, innovation &amp; efficiency</a:t>
            </a:r>
          </a:p>
          <a:p>
            <a:r>
              <a:rPr lang="en-US" sz="1600" dirty="0">
                <a:solidFill>
                  <a:srgbClr val="002060"/>
                </a:solidFill>
              </a:rPr>
              <a:t>Trend #3: Restaurants will increasingly focus on consumer engagement using technology</a:t>
            </a:r>
          </a:p>
          <a:p>
            <a:r>
              <a:rPr lang="en-US" sz="1600" dirty="0">
                <a:solidFill>
                  <a:srgbClr val="002060"/>
                </a:solidFill>
              </a:rPr>
              <a:t>Trend #4: Health and wellness will continue to ride high on consumer preferences</a:t>
            </a:r>
          </a:p>
          <a:p>
            <a:r>
              <a:rPr lang="en-US" sz="1600" dirty="0">
                <a:solidFill>
                  <a:srgbClr val="002060"/>
                </a:solidFill>
              </a:rPr>
              <a:t>Trend #5: Traditional packaging will make way for innovative food packaging</a:t>
            </a:r>
          </a:p>
          <a:p>
            <a:r>
              <a:rPr lang="en-US" sz="1600" dirty="0">
                <a:solidFill>
                  <a:srgbClr val="002060"/>
                </a:solidFill>
              </a:rPr>
              <a:t>Trend #6: FMCG &amp; entertainment industries will be major beneficiaries of rising disposable income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668512" y="462011"/>
            <a:ext cx="32487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Source: NRAI &amp; FICCI / PwC, World Bank</a:t>
            </a:r>
            <a:endParaRPr lang="en-US" dirty="0">
              <a:solidFill>
                <a:srgbClr val="002060"/>
              </a:solidFill>
            </a:endParaRPr>
          </a:p>
        </p:txBody>
      </p:sp>
      <p:graphicFrame>
        <p:nvGraphicFramePr>
          <p:cNvPr id="30" name="Chart 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2244912"/>
              </p:ext>
            </p:extLst>
          </p:nvPr>
        </p:nvGraphicFramePr>
        <p:xfrm>
          <a:off x="4937862" y="3023661"/>
          <a:ext cx="3270895" cy="1844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34" name="Chart 3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6434455"/>
              </p:ext>
            </p:extLst>
          </p:nvPr>
        </p:nvGraphicFramePr>
        <p:xfrm>
          <a:off x="4937862" y="1058229"/>
          <a:ext cx="3270895" cy="1965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pic>
        <p:nvPicPr>
          <p:cNvPr id="33" name="Picture 3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11266" y="3023661"/>
            <a:ext cx="3234718" cy="184476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178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393858" y="397259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The Opportunity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6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177A82-6E67-A44D-81D5-0574879673BF}"/>
              </a:ext>
            </a:extLst>
          </p:cNvPr>
          <p:cNvSpPr txBox="1"/>
          <p:nvPr/>
        </p:nvSpPr>
        <p:spPr>
          <a:xfrm>
            <a:off x="1321939" y="1308039"/>
            <a:ext cx="815456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Clique is premium service offered to our finest customers &amp; business partners, to mutually benefit from each other through microfinancing services.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C15984-3360-144B-ADBE-AA14FC5D45C5}"/>
              </a:ext>
            </a:extLst>
          </p:cNvPr>
          <p:cNvSpPr txBox="1"/>
          <p:nvPr/>
        </p:nvSpPr>
        <p:spPr>
          <a:xfrm>
            <a:off x="4129701" y="2434540"/>
            <a:ext cx="757072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Clique will be a unique solution focused on hospitality industry, which has been consistently growing &amp; creating pristine opportunities for restaurants &amp; it growing youthful consumer base.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499B0D-A000-8E4A-B748-552B4ECA9029}"/>
              </a:ext>
            </a:extLst>
          </p:cNvPr>
          <p:cNvSpPr txBox="1"/>
          <p:nvPr/>
        </p:nvSpPr>
        <p:spPr>
          <a:xfrm>
            <a:off x="3190478" y="5319721"/>
            <a:ext cx="862640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With microfinance market anticipated to grow with CAGR of 40% through 2025, NBFC-MFIs will be its greatest beneficiaries. In F&amp;B segment, unbanked microlending has only reached 12-15% of the prospective market.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E1BE04-AE13-6946-87D6-8E2F5F49E99E}"/>
              </a:ext>
            </a:extLst>
          </p:cNvPr>
          <p:cNvSpPr txBox="1"/>
          <p:nvPr/>
        </p:nvSpPr>
        <p:spPr>
          <a:xfrm>
            <a:off x="1321940" y="3964269"/>
            <a:ext cx="8255996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Clique is designed to promote inclusive growth in hospitality industry by introducing flexible borrowing as channel partners, while simultaneously allowing ease of doing business and comfortable provisions.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7CDC6-0642-254F-837D-2887140B68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35665" y="3850417"/>
            <a:ext cx="1197199" cy="1197199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317688-EB4C-3446-8A9E-DC6C5FF48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365" y="1163063"/>
            <a:ext cx="918214" cy="114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bstract illustration of multicolor youth people. Vector logo design  template. Concept for social network, partnership, teamwork, creativity,  friendship, business cooperation, sport team. Stock Vector | Adobe Stock">
            <a:extLst>
              <a:ext uri="{FF2B5EF4-FFF2-40B4-BE49-F238E27FC236}">
                <a16:creationId xmlns:a16="http://schemas.microsoft.com/office/drawing/2014/main" id="{A4055DEC-7B69-D347-9637-CA8014269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858" y="2066254"/>
            <a:ext cx="1830882" cy="183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1,051 Growth Chart Business Illustrations &amp;amp; Clip Art - iStock">
            <a:extLst>
              <a:ext uri="{FF2B5EF4-FFF2-40B4-BE49-F238E27FC236}">
                <a16:creationId xmlns:a16="http://schemas.microsoft.com/office/drawing/2014/main" id="{1F5ED9DA-A230-4646-951D-A0954DFB0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276" y="5170816"/>
            <a:ext cx="1980467" cy="134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AD044D3-8FF6-3C47-887C-F26A50A8B6BB}"/>
              </a:ext>
            </a:extLst>
          </p:cNvPr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364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56665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Lending Services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7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62A7559-705A-3C4A-9ADB-5CF023D2B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889" y="1009322"/>
            <a:ext cx="8963354" cy="428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6D7CA15-D2A8-BF4D-9CA6-ADF5AA925FD6}"/>
              </a:ext>
            </a:extLst>
          </p:cNvPr>
          <p:cNvSpPr/>
          <p:nvPr/>
        </p:nvSpPr>
        <p:spPr>
          <a:xfrm>
            <a:off x="1490511" y="5221580"/>
            <a:ext cx="9807547" cy="10852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CASE STUDIES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Zomato, in partnership with InCred, to lend Rs 1L to 50k restaurants, developing loan book of 500CR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PAYO (Australia) – Launched ENPL service in July-21 &amp; already has 500+ restaurant partners</a:t>
            </a:r>
          </a:p>
        </p:txBody>
      </p:sp>
    </p:spTree>
    <p:extLst>
      <p:ext uri="{BB962C8B-B14F-4D97-AF65-F5344CB8AC3E}">
        <p14:creationId xmlns:p14="http://schemas.microsoft.com/office/powerpoint/2010/main" val="1637194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20689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</a:t>
            </a:r>
            <a:r>
              <a:rPr lang="en-IN" sz="2700" b="1" dirty="0">
                <a:solidFill>
                  <a:srgbClr val="002060"/>
                </a:solidFill>
                <a:latin typeface="Arial Black" panose="020B0A040201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360° Benefits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8</a:t>
            </a:fld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EA834D7-A2EF-6A46-ABBA-0D5B827D9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320873"/>
              </p:ext>
            </p:extLst>
          </p:nvPr>
        </p:nvGraphicFramePr>
        <p:xfrm>
          <a:off x="2356141" y="1130733"/>
          <a:ext cx="9334743" cy="237171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64476">
                  <a:extLst>
                    <a:ext uri="{9D8B030D-6E8A-4147-A177-3AD203B41FA5}">
                      <a16:colId xmlns:a16="http://schemas.microsoft.com/office/drawing/2014/main" val="2410251688"/>
                    </a:ext>
                  </a:extLst>
                </a:gridCol>
                <a:gridCol w="2858686">
                  <a:extLst>
                    <a:ext uri="{9D8B030D-6E8A-4147-A177-3AD203B41FA5}">
                      <a16:colId xmlns:a16="http://schemas.microsoft.com/office/drawing/2014/main" val="3548269709"/>
                    </a:ext>
                  </a:extLst>
                </a:gridCol>
                <a:gridCol w="3111581">
                  <a:extLst>
                    <a:ext uri="{9D8B030D-6E8A-4147-A177-3AD203B41FA5}">
                      <a16:colId xmlns:a16="http://schemas.microsoft.com/office/drawing/2014/main" val="764572299"/>
                    </a:ext>
                  </a:extLst>
                </a:gridCol>
              </a:tblGrid>
              <a:tr h="47434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Consumers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Restaurants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MFI-NBFC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050849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Increase in spend potential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Increased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customers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940641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Bio-authorization to reduce risks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Higher ticket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Increased presence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588712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No joining or renewal fees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feature to offer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Competitive edge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732835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Decorum &amp; savings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additional charges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Innovative offer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432722"/>
                  </a:ext>
                </a:extLst>
              </a:tr>
            </a:tbl>
          </a:graphicData>
        </a:graphic>
      </p:graphicFrame>
      <p:graphicFrame>
        <p:nvGraphicFramePr>
          <p:cNvPr id="24" name="Table 3">
            <a:extLst>
              <a:ext uri="{FF2B5EF4-FFF2-40B4-BE49-F238E27FC236}">
                <a16:creationId xmlns:a16="http://schemas.microsoft.com/office/drawing/2014/main" id="{1DE84CAF-C276-4344-BB6D-540EFA558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3772628"/>
              </p:ext>
            </p:extLst>
          </p:nvPr>
        </p:nvGraphicFramePr>
        <p:xfrm>
          <a:off x="2356142" y="3632490"/>
          <a:ext cx="9334743" cy="286892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111581">
                  <a:extLst>
                    <a:ext uri="{9D8B030D-6E8A-4147-A177-3AD203B41FA5}">
                      <a16:colId xmlns:a16="http://schemas.microsoft.com/office/drawing/2014/main" val="2410251688"/>
                    </a:ext>
                  </a:extLst>
                </a:gridCol>
                <a:gridCol w="3111581">
                  <a:extLst>
                    <a:ext uri="{9D8B030D-6E8A-4147-A177-3AD203B41FA5}">
                      <a16:colId xmlns:a16="http://schemas.microsoft.com/office/drawing/2014/main" val="3548269709"/>
                    </a:ext>
                  </a:extLst>
                </a:gridCol>
                <a:gridCol w="3111581">
                  <a:extLst>
                    <a:ext uri="{9D8B030D-6E8A-4147-A177-3AD203B41FA5}">
                      <a16:colId xmlns:a16="http://schemas.microsoft.com/office/drawing/2014/main" val="764572299"/>
                    </a:ext>
                  </a:extLst>
                </a:gridCol>
              </a:tblGrid>
              <a:tr h="47434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Consumers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Restaurants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MFI-NBFC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050849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Increased borrowing potential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Self-sufficiency at competitive 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Untapped market – Millennials, Zoomers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940641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Enhanced financial literacy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Standardized &amp; organized system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Inclusive growth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588712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Reactive credit scoring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Reduced regulatory challenges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Valued partnership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732835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Better rates than banks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Co-branding opportunities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Benefit from geographic expansions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432722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03F0A926-1305-BB4F-9DDA-0A2803684928}"/>
              </a:ext>
            </a:extLst>
          </p:cNvPr>
          <p:cNvSpPr/>
          <p:nvPr/>
        </p:nvSpPr>
        <p:spPr>
          <a:xfrm>
            <a:off x="1316180" y="1130733"/>
            <a:ext cx="845127" cy="23717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Eat now, Pay Later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DC3E53-F2F1-E248-9A42-D35B7D14FF53}"/>
              </a:ext>
            </a:extLst>
          </p:cNvPr>
          <p:cNvSpPr/>
          <p:nvPr/>
        </p:nvSpPr>
        <p:spPr>
          <a:xfrm>
            <a:off x="1320517" y="3632489"/>
            <a:ext cx="845127" cy="2867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/>
              <a:t>Microfinancing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653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56665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Commercials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9</a:t>
            </a:fld>
            <a:endParaRPr lang="en-US" dirty="0"/>
          </a:p>
        </p:txBody>
      </p:sp>
      <p:pic>
        <p:nvPicPr>
          <p:cNvPr id="22" name="Picture 21" descr="Graphical user interface, text, application, table&#10;&#10;Description automatically generated">
            <a:extLst>
              <a:ext uri="{FF2B5EF4-FFF2-40B4-BE49-F238E27FC236}">
                <a16:creationId xmlns:a16="http://schemas.microsoft.com/office/drawing/2014/main" id="{29B81211-6863-F049-B119-C74277100B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993" y="1071676"/>
            <a:ext cx="10717419" cy="497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85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53643</TotalTime>
  <Words>1865</Words>
  <Application>Microsoft Macintosh PowerPoint</Application>
  <PresentationFormat>Widescreen</PresentationFormat>
  <Paragraphs>333</Paragraphs>
  <Slides>23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Arial Black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Alok Sambuddha</cp:lastModifiedBy>
  <cp:revision>197</cp:revision>
  <cp:lastPrinted>2021-01-03T16:15:59Z</cp:lastPrinted>
  <dcterms:created xsi:type="dcterms:W3CDTF">2020-06-12T02:29:26Z</dcterms:created>
  <dcterms:modified xsi:type="dcterms:W3CDTF">2021-10-07T09:53:49Z</dcterms:modified>
</cp:coreProperties>
</file>